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9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1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2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13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14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15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16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17.xml" ContentType="application/vnd.openxmlformats-officedocument.theme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19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20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  <p:sldMasterId id="2147483679" r:id="rId3"/>
    <p:sldMasterId id="2147483689" r:id="rId4"/>
    <p:sldMasterId id="2147483717" r:id="rId5"/>
    <p:sldMasterId id="2147483745" r:id="rId6"/>
    <p:sldMasterId id="2147483773" r:id="rId7"/>
    <p:sldMasterId id="2147483801" r:id="rId8"/>
    <p:sldMasterId id="2147483829" r:id="rId9"/>
    <p:sldMasterId id="2147483857" r:id="rId10"/>
    <p:sldMasterId id="2147483885" r:id="rId11"/>
    <p:sldMasterId id="2147483913" r:id="rId12"/>
    <p:sldMasterId id="2147483941" r:id="rId13"/>
    <p:sldMasterId id="2147483969" r:id="rId14"/>
    <p:sldMasterId id="2147483997" r:id="rId15"/>
    <p:sldMasterId id="2147484025" r:id="rId16"/>
    <p:sldMasterId id="2147484053" r:id="rId17"/>
    <p:sldMasterId id="2147484081" r:id="rId18"/>
    <p:sldMasterId id="2147484109" r:id="rId19"/>
    <p:sldMasterId id="2147484137" r:id="rId20"/>
    <p:sldMasterId id="2147484165" r:id="rId21"/>
  </p:sldMasterIdLst>
  <p:notesMasterIdLst>
    <p:notesMasterId r:id="rId63"/>
  </p:notesMasterIdLst>
  <p:sldIdLst>
    <p:sldId id="257" r:id="rId22"/>
    <p:sldId id="980" r:id="rId23"/>
    <p:sldId id="981" r:id="rId24"/>
    <p:sldId id="988" r:id="rId25"/>
    <p:sldId id="989" r:id="rId26"/>
    <p:sldId id="983" r:id="rId27"/>
    <p:sldId id="991" r:id="rId28"/>
    <p:sldId id="992" r:id="rId29"/>
    <p:sldId id="993" r:id="rId30"/>
    <p:sldId id="994" r:id="rId31"/>
    <p:sldId id="995" r:id="rId32"/>
    <p:sldId id="996" r:id="rId33"/>
    <p:sldId id="1008" r:id="rId34"/>
    <p:sldId id="1009" r:id="rId35"/>
    <p:sldId id="997" r:id="rId36"/>
    <p:sldId id="1011" r:id="rId37"/>
    <p:sldId id="998" r:id="rId38"/>
    <p:sldId id="999" r:id="rId39"/>
    <p:sldId id="1014" r:id="rId40"/>
    <p:sldId id="1019" r:id="rId41"/>
    <p:sldId id="1015" r:id="rId42"/>
    <p:sldId id="1020" r:id="rId43"/>
    <p:sldId id="1016" r:id="rId44"/>
    <p:sldId id="1021" r:id="rId45"/>
    <p:sldId id="1017" r:id="rId46"/>
    <p:sldId id="1022" r:id="rId47"/>
    <p:sldId id="1025" r:id="rId48"/>
    <p:sldId id="1018" r:id="rId49"/>
    <p:sldId id="1024" r:id="rId50"/>
    <p:sldId id="1000" r:id="rId51"/>
    <p:sldId id="1001" r:id="rId52"/>
    <p:sldId id="1012" r:id="rId53"/>
    <p:sldId id="1002" r:id="rId54"/>
    <p:sldId id="1013" r:id="rId55"/>
    <p:sldId id="1003" r:id="rId56"/>
    <p:sldId id="1004" r:id="rId57"/>
    <p:sldId id="1005" r:id="rId58"/>
    <p:sldId id="1010" r:id="rId59"/>
    <p:sldId id="1023" r:id="rId60"/>
    <p:sldId id="977" r:id="rId61"/>
    <p:sldId id="100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" id="{7A0B47EA-CA80-C948-AE2C-6630A00A2DE1}">
          <p14:sldIdLst>
            <p14:sldId id="257"/>
            <p14:sldId id="980"/>
            <p14:sldId id="981"/>
            <p14:sldId id="988"/>
            <p14:sldId id="989"/>
            <p14:sldId id="983"/>
            <p14:sldId id="991"/>
            <p14:sldId id="992"/>
            <p14:sldId id="993"/>
            <p14:sldId id="994"/>
            <p14:sldId id="995"/>
            <p14:sldId id="996"/>
            <p14:sldId id="1008"/>
            <p14:sldId id="1009"/>
            <p14:sldId id="997"/>
            <p14:sldId id="1011"/>
            <p14:sldId id="998"/>
            <p14:sldId id="999"/>
            <p14:sldId id="1014"/>
            <p14:sldId id="1019"/>
            <p14:sldId id="1015"/>
            <p14:sldId id="1020"/>
            <p14:sldId id="1016"/>
            <p14:sldId id="1021"/>
            <p14:sldId id="1017"/>
            <p14:sldId id="1022"/>
            <p14:sldId id="1025"/>
            <p14:sldId id="1018"/>
            <p14:sldId id="1024"/>
            <p14:sldId id="1000"/>
            <p14:sldId id="1001"/>
            <p14:sldId id="1012"/>
            <p14:sldId id="1002"/>
            <p14:sldId id="1013"/>
            <p14:sldId id="1003"/>
            <p14:sldId id="1004"/>
            <p14:sldId id="1005"/>
            <p14:sldId id="1010"/>
            <p14:sldId id="1023"/>
            <p14:sldId id="977"/>
            <p14:sldId id="10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6"/>
    <a:srgbClr val="323B3F"/>
    <a:srgbClr val="333641"/>
    <a:srgbClr val="F37021"/>
    <a:srgbClr val="299EE4"/>
    <a:srgbClr val="FEFFFF"/>
    <a:srgbClr val="C2410F"/>
    <a:srgbClr val="F8AC92"/>
    <a:srgbClr val="1775B8"/>
    <a:srgbClr val="162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17" autoAdjust="0"/>
    <p:restoredTop sz="96301"/>
  </p:normalViewPr>
  <p:slideViewPr>
    <p:cSldViewPr snapToGrid="0" showGuides="1">
      <p:cViewPr varScale="1">
        <p:scale>
          <a:sx n="119" d="100"/>
          <a:sy n="119" d="100"/>
        </p:scale>
        <p:origin x="224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35E6B-DAD2-2843-8173-4856A9F49F8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481D8-B8DA-1944-A205-2FBF68813A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6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64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26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97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47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2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4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92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38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42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5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67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44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86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4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8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75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97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01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2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03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0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59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1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54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5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166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744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76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5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2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68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905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21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2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5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82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69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481D8-B8DA-1944-A205-2FBF68813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4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sv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sv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sv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.sv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.sv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.sv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.sv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sv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sv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sv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sv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sv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svg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sv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sv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sv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.pn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sv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sv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sv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6.pn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svg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.svg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.svg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.sv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.sv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.sv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.svg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.sv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6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.svg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.sv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.sv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.sv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6.png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.svg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.sv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.svg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6.png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.svg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.svg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.svg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.svg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6.png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.svg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.sv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.svg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.sv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6.png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.svg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1E0584-3FFD-C04C-BFEB-792864874DC0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1E2BD-A978-0742-836F-5BF9BB89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01490" y="1973506"/>
            <a:ext cx="4808896" cy="97484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181495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18188" y="1"/>
            <a:ext cx="6373812" cy="6580999"/>
          </a:xfrm>
        </p:spPr>
        <p:txBody>
          <a:bodyPr anchor="t"/>
          <a:lstStyle>
            <a:lvl1pPr marL="10795" indent="0" algn="ctr">
              <a:buNone/>
              <a:defRPr/>
            </a:lvl1pPr>
          </a:lstStyle>
          <a:p>
            <a:r>
              <a:rPr lang="en-US" dirty="0"/>
              <a:t>Graphic/Picture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581000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Ovr>
    <a:masterClrMapping/>
  </p:clrMapOvr>
  <p:hf sldNum="0"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>
                <a:solidFill>
                  <a:schemeClr val="tx1"/>
                </a:solidFill>
                <a:latin typeface="Gentona Light Italic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network of blu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rot="1725585">
            <a:off x="1621284" y="-1272447"/>
            <a:ext cx="12618871" cy="5328497"/>
          </a:xfrm>
          <a:custGeom>
            <a:avLst/>
            <a:gdLst>
              <a:gd name="connsiteX0" fmla="*/ 0 w 12272732"/>
              <a:gd name="connsiteY0" fmla="*/ 4411072 h 5182335"/>
              <a:gd name="connsiteX1" fmla="*/ 5820317 w 12272732"/>
              <a:gd name="connsiteY1" fmla="*/ 1216649 h 5182335"/>
              <a:gd name="connsiteX2" fmla="*/ 8867501 w 12272732"/>
              <a:gd name="connsiteY2" fmla="*/ 0 h 5182335"/>
              <a:gd name="connsiteX3" fmla="*/ 9458752 w 12272732"/>
              <a:gd name="connsiteY3" fmla="*/ 0 h 5182335"/>
              <a:gd name="connsiteX4" fmla="*/ 12191865 w 12272732"/>
              <a:gd name="connsiteY4" fmla="*/ 4979796 h 5182335"/>
              <a:gd name="connsiteX5" fmla="*/ 12272732 w 12272732"/>
              <a:gd name="connsiteY5" fmla="*/ 5182335 h 5182335"/>
              <a:gd name="connsiteX6" fmla="*/ 0 w 12272732"/>
              <a:gd name="connsiteY6" fmla="*/ 5182335 h 518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2732" h="5182335">
                <a:moveTo>
                  <a:pt x="0" y="4411072"/>
                </a:moveTo>
                <a:lnTo>
                  <a:pt x="5820317" y="1216649"/>
                </a:lnTo>
                <a:lnTo>
                  <a:pt x="8867501" y="0"/>
                </a:lnTo>
                <a:lnTo>
                  <a:pt x="9458752" y="0"/>
                </a:lnTo>
                <a:lnTo>
                  <a:pt x="12191865" y="4979796"/>
                </a:lnTo>
                <a:lnTo>
                  <a:pt x="12272732" y="5182335"/>
                </a:lnTo>
                <a:lnTo>
                  <a:pt x="0" y="5182335"/>
                </a:lnTo>
                <a:close/>
              </a:path>
            </a:pathLst>
          </a:cu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877637" y="1689970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4" name="Picture Placeholder 3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96338" y="1689969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5" name="Picture Placeholder 3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515039" y="1689968"/>
            <a:ext cx="1838760" cy="245168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1689968"/>
            <a:ext cx="370450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Team Leadership Introduction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877637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872696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7191346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7186405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9505055" y="4463347"/>
            <a:ext cx="1838760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500114" y="4907549"/>
            <a:ext cx="1838760" cy="1406548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838200" y="2718531"/>
            <a:ext cx="3704503" cy="35955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0795" indent="0" algn="l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Introduction/team responsibilities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14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8" name="Picture Placeholder 3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0112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Picture Placeholder 3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2210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Picture Placeholder 32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4308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Picture Placeholder 3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640690" y="1784220"/>
            <a:ext cx="1807328" cy="240977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6671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81730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003398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2998457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220126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215185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22999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418058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639727" y="4323761"/>
            <a:ext cx="1807327" cy="359584"/>
          </a:xfrm>
          <a:prstGeom prst="rect">
            <a:avLst/>
          </a:prstGeom>
        </p:spPr>
        <p:txBody>
          <a:bodyPr lIns="0" tIns="0" rIns="0" bIns="0" anchor="b" anchorCtr="1">
            <a:noAutofit/>
          </a:bodyPr>
          <a:lstStyle>
            <a:lvl1pPr marL="10795" indent="0">
              <a:buNone/>
              <a:defRPr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634786" y="4767963"/>
            <a:ext cx="1817207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0" i="0">
                <a:solidFill>
                  <a:srgbClr val="333641"/>
                </a:solidFill>
                <a:latin typeface="Gentona Light" pitchFamily="2" charset="77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283" y="1465939"/>
            <a:ext cx="6178370" cy="41189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4:6 Ratio Graphic</a:t>
            </a:r>
          </a:p>
        </p:txBody>
      </p:sp>
      <p:sp>
        <p:nvSpPr>
          <p:cNvPr id="13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3" y="5674752"/>
            <a:ext cx="6178370" cy="33273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14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3" y="6063201"/>
            <a:ext cx="6178370" cy="33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Caption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41" hasCustomPrompt="1"/>
          </p:nvPr>
        </p:nvSpPr>
        <p:spPr>
          <a:xfrm>
            <a:off x="7302991" y="3780264"/>
            <a:ext cx="4050808" cy="3327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Key Findings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42" hasCustomPrompt="1"/>
          </p:nvPr>
        </p:nvSpPr>
        <p:spPr>
          <a:xfrm>
            <a:off x="7302991" y="4297893"/>
            <a:ext cx="4050808" cy="2098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buClr>
                <a:srgbClr val="005496"/>
              </a:buClr>
              <a:buFont typeface="Arial" panose="020B0604020202090204" pitchFamily="34" charset="0"/>
              <a:buChar char="•"/>
              <a:defRPr lang="en-US" sz="20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297180" lvl="1" indent="-285750"/>
            <a:r>
              <a:rPr lang="en-US" dirty="0"/>
              <a:t>Finding one</a:t>
            </a:r>
          </a:p>
          <a:p>
            <a:pPr marL="297180" lvl="1" indent="-285750"/>
            <a:r>
              <a:rPr lang="en-US" dirty="0"/>
              <a:t>Finding two</a:t>
            </a:r>
          </a:p>
          <a:p>
            <a:pPr marL="297180" lvl="1" indent="-285750"/>
            <a:r>
              <a:rPr lang="en-US" dirty="0"/>
              <a:t>Finding three</a:t>
            </a:r>
          </a:p>
          <a:p>
            <a:pPr marL="297180" lvl="1" indent="-28575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7302991" y="1465939"/>
            <a:ext cx="4050808" cy="1963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7508875" y="1690256"/>
            <a:ext cx="3616325" cy="156556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10795" indent="0" algn="ctr">
              <a:buNone/>
              <a:defRPr sz="2400" b="0" i="0">
                <a:solidFill>
                  <a:srgbClr val="FEFFFF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Finding Highlight – text will shrink to fit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563881"/>
            <a:ext cx="6172200" cy="529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9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36613" y="1519084"/>
            <a:ext cx="3932238" cy="538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005496"/>
                </a:solidFill>
                <a:latin typeface="Gentona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5987014" y="373225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09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338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9800945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44891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847811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2329414" y="3732257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73360" y="1963110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76280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64544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264544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930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930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4450613" y="4090216"/>
            <a:ext cx="3166534" cy="42056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4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450613" y="4615149"/>
            <a:ext cx="3166534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9190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576680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390611" y="2008830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82346" y="3790292"/>
            <a:ext cx="10972800" cy="0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316062" y="3984875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1084751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2" name="Picture Placeholder 41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48098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3" name="Picture Placeholder 4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638800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3293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4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591731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593080" y="1967480"/>
            <a:ext cx="1005840" cy="1862968"/>
            <a:chOff x="5275891" y="1963110"/>
            <a:chExt cx="1005840" cy="18629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731945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75891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78811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0143273" y="374099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8721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99D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190139" y="313889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498942" y="1967481"/>
            <a:ext cx="1005840" cy="1862966"/>
            <a:chOff x="1156614" y="1963110"/>
            <a:chExt cx="1005840" cy="1862966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612668" y="3732257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56614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59534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 userDrawn="1"/>
        </p:nvGrpSpPr>
        <p:grpSpPr>
          <a:xfrm>
            <a:off x="3546011" y="1967480"/>
            <a:ext cx="1005840" cy="1862968"/>
            <a:chOff x="3218570" y="1963110"/>
            <a:chExt cx="1005840" cy="1862968"/>
          </a:xfrm>
        </p:grpSpPr>
        <p:sp>
          <p:nvSpPr>
            <p:cNvPr id="3" name="Oval 2"/>
            <p:cNvSpPr>
              <a:spLocks noChangeAspect="1"/>
            </p:cNvSpPr>
            <p:nvPr userDrawn="1"/>
          </p:nvSpPr>
          <p:spPr>
            <a:xfrm>
              <a:off x="3674624" y="3732259"/>
              <a:ext cx="93733" cy="938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C7D47"/>
              </a:solidFill>
            </a:ln>
            <a:effectLst>
              <a:outerShdw sx="175000" sy="17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3218570" y="1963110"/>
              <a:ext cx="1005840" cy="1005840"/>
            </a:xfrm>
            <a:prstGeom prst="ellipse">
              <a:avLst/>
            </a:prstGeom>
            <a:noFill/>
            <a:ln w="28575">
              <a:solidFill>
                <a:srgbClr val="EC7D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3721490" y="3138893"/>
              <a:ext cx="1" cy="437888"/>
            </a:xfrm>
            <a:prstGeom prst="line">
              <a:avLst/>
            </a:prstGeom>
            <a:ln w="28575">
              <a:solidFill>
                <a:srgbClr val="0054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8096203" y="3736629"/>
            <a:ext cx="93733" cy="93819"/>
          </a:xfrm>
          <a:prstGeom prst="ellipse">
            <a:avLst/>
          </a:prstGeom>
          <a:solidFill>
            <a:schemeClr val="bg1"/>
          </a:solidFill>
          <a:ln w="19050">
            <a:solidFill>
              <a:srgbClr val="EC7D47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640149" y="1965295"/>
            <a:ext cx="1005840" cy="1005840"/>
          </a:xfrm>
          <a:prstGeom prst="ellipse">
            <a:avLst/>
          </a:prstGeom>
          <a:noFill/>
          <a:ln w="28575">
            <a:solidFill>
              <a:srgbClr val="EC7D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43069" y="3143263"/>
            <a:ext cx="1" cy="437888"/>
          </a:xfrm>
          <a:prstGeom prst="line">
            <a:avLst/>
          </a:prstGeom>
          <a:ln w="28575">
            <a:solidFill>
              <a:srgbClr val="0054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2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685869" y="2011015"/>
            <a:ext cx="914400" cy="91440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3363129" y="3962958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3132498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541019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80245" y="4426722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45726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7227992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9" hasCustomPrompt="1"/>
          </p:nvPr>
        </p:nvSpPr>
        <p:spPr>
          <a:xfrm>
            <a:off x="9504339" y="3995301"/>
            <a:ext cx="1371600" cy="359584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9275739" y="4426723"/>
            <a:ext cx="1828800" cy="123404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marL="10795" indent="0" algn="ctr">
              <a:buNone/>
              <a:defRPr sz="18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Caption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1179356" y="4615149"/>
            <a:ext cx="9730718" cy="1234041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10795" indent="0" algn="ctr">
              <a:buNone/>
              <a:defRPr sz="2000" b="1" i="0">
                <a:solidFill>
                  <a:srgbClr val="333641"/>
                </a:solidFill>
                <a:latin typeface="+mn-lt"/>
              </a:defRPr>
            </a:lvl1pPr>
          </a:lstStyle>
          <a:p>
            <a:pPr marL="1079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dirty="0"/>
              <a:t>Subheading content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1179356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2782169"/>
            <a:ext cx="10972800" cy="0"/>
          </a:xfrm>
          <a:prstGeom prst="line">
            <a:avLst/>
          </a:prstGeom>
          <a:ln w="28575">
            <a:solidFill>
              <a:srgbClr val="DBE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79357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164009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58892" y="1905000"/>
            <a:ext cx="1754338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74241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169125" y="1905000"/>
            <a:ext cx="1754337" cy="1754338"/>
          </a:xfrm>
          <a:prstGeom prst="ellipse">
            <a:avLst/>
          </a:prstGeom>
          <a:solidFill>
            <a:srgbClr val="DBEFFF"/>
          </a:solidFill>
          <a:ln>
            <a:noFill/>
          </a:ln>
          <a:effectLst>
            <a:outerShdw blurRad="40000" dist="23000" dir="5400000" sx="0" sy="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1233565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Picture Placeholder 43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228449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Picture Placeholder 43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223333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Picture Placeholder 43"/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218217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Picture Placeholder 43"/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213101" y="1959209"/>
            <a:ext cx="1645920" cy="1645920"/>
          </a:xfrm>
          <a:custGeom>
            <a:avLst/>
            <a:gdLst>
              <a:gd name="connsiteX0" fmla="*/ 507158 w 1033272"/>
              <a:gd name="connsiteY0" fmla="*/ 0 h 1033272"/>
              <a:gd name="connsiteX1" fmla="*/ 524378 w 1033272"/>
              <a:gd name="connsiteY1" fmla="*/ 0 h 1033272"/>
              <a:gd name="connsiteX2" fmla="*/ 620063 w 1033272"/>
              <a:gd name="connsiteY2" fmla="*/ 9646 h 1033272"/>
              <a:gd name="connsiteX3" fmla="*/ 1033272 w 1033272"/>
              <a:gd name="connsiteY3" fmla="*/ 516636 h 1033272"/>
              <a:gd name="connsiteX4" fmla="*/ 620063 w 1033272"/>
              <a:gd name="connsiteY4" fmla="*/ 1023626 h 1033272"/>
              <a:gd name="connsiteX5" fmla="*/ 524379 w 1033272"/>
              <a:gd name="connsiteY5" fmla="*/ 1033272 h 1033272"/>
              <a:gd name="connsiteX6" fmla="*/ 507158 w 1033272"/>
              <a:gd name="connsiteY6" fmla="*/ 1033272 h 1033272"/>
              <a:gd name="connsiteX7" fmla="*/ 411473 w 1033272"/>
              <a:gd name="connsiteY7" fmla="*/ 1023626 h 1033272"/>
              <a:gd name="connsiteX8" fmla="*/ 8778 w 1033272"/>
              <a:gd name="connsiteY8" fmla="*/ 620931 h 1033272"/>
              <a:gd name="connsiteX9" fmla="*/ 0 w 1033272"/>
              <a:gd name="connsiteY9" fmla="*/ 533857 h 1033272"/>
              <a:gd name="connsiteX10" fmla="*/ 0 w 1033272"/>
              <a:gd name="connsiteY10" fmla="*/ 499415 h 1033272"/>
              <a:gd name="connsiteX11" fmla="*/ 8778 w 1033272"/>
              <a:gd name="connsiteY11" fmla="*/ 412341 h 1033272"/>
              <a:gd name="connsiteX12" fmla="*/ 411473 w 1033272"/>
              <a:gd name="connsiteY12" fmla="*/ 9646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272" h="1033272">
                <a:moveTo>
                  <a:pt x="507158" y="0"/>
                </a:moveTo>
                <a:lnTo>
                  <a:pt x="524378" y="0"/>
                </a:lnTo>
                <a:lnTo>
                  <a:pt x="620063" y="9646"/>
                </a:lnTo>
                <a:cubicBezTo>
                  <a:pt x="855881" y="57901"/>
                  <a:pt x="1033272" y="266552"/>
                  <a:pt x="1033272" y="516636"/>
                </a:cubicBezTo>
                <a:cubicBezTo>
                  <a:pt x="1033272" y="766720"/>
                  <a:pt x="855881" y="975371"/>
                  <a:pt x="620063" y="1023626"/>
                </a:cubicBezTo>
                <a:lnTo>
                  <a:pt x="524379" y="1033272"/>
                </a:lnTo>
                <a:lnTo>
                  <a:pt x="507158" y="1033272"/>
                </a:lnTo>
                <a:lnTo>
                  <a:pt x="411473" y="1023626"/>
                </a:lnTo>
                <a:cubicBezTo>
                  <a:pt x="209343" y="982265"/>
                  <a:pt x="50140" y="823061"/>
                  <a:pt x="8778" y="620931"/>
                </a:cubicBezTo>
                <a:lnTo>
                  <a:pt x="0" y="533857"/>
                </a:lnTo>
                <a:lnTo>
                  <a:pt x="0" y="499415"/>
                </a:lnTo>
                <a:lnTo>
                  <a:pt x="8778" y="412341"/>
                </a:lnTo>
                <a:cubicBezTo>
                  <a:pt x="50140" y="210211"/>
                  <a:pt x="209343" y="51008"/>
                  <a:pt x="411473" y="96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10795" indent="0" algn="ctr">
              <a:buNone/>
              <a:defRPr sz="16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3176968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5174581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7158125" y="3832778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9155737" y="3846846"/>
            <a:ext cx="1754337" cy="337872"/>
          </a:xfrm>
          <a:prstGeom prst="rect">
            <a:avLst/>
          </a:prstGeom>
        </p:spPr>
        <p:txBody>
          <a:bodyPr lIns="0" tIns="0" rIns="0" anchor="t" anchorCtr="1">
            <a:noAutofit/>
          </a:bodyPr>
          <a:lstStyle>
            <a:lvl1pPr marL="10795" indent="0">
              <a:buNone/>
              <a:defRPr sz="2000" b="1" i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3" hasCustomPrompt="1"/>
          </p:nvPr>
        </p:nvSpPr>
        <p:spPr>
          <a:xfrm>
            <a:off x="798285" y="1465943"/>
            <a:ext cx="10515600" cy="4114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ADD PHOTO – Large Horizontal</a:t>
            </a:r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Intro-Stream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2" y="5578964"/>
            <a:ext cx="10515599" cy="3884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800" b="1" i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+mj-lt"/>
              <a:buNone/>
            </a:pPr>
            <a:r>
              <a:rPr lang="en-US" dirty="0"/>
              <a:t>Title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31" hasCustomPrompt="1"/>
          </p:nvPr>
        </p:nvSpPr>
        <p:spPr>
          <a:xfrm>
            <a:off x="798282" y="6007483"/>
            <a:ext cx="10515599" cy="388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 lang="en-US" sz="1800" b="0" i="1">
                <a:solidFill>
                  <a:srgbClr val="333641"/>
                </a:solidFill>
                <a:latin typeface="Gentona Light Italic" pitchFamily="2" charset="77"/>
              </a:defRPr>
            </a:lvl2pPr>
          </a:lstStyle>
          <a:p>
            <a:pPr marL="11430" lvl="1" indent="0">
              <a:buNone/>
            </a:pPr>
            <a:r>
              <a:rPr lang="en-US" dirty="0"/>
              <a:t>Second Level Additional Line If Needed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96934" y="365126"/>
            <a:ext cx="9156865" cy="52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32" hasCustomPrompt="1"/>
          </p:nvPr>
        </p:nvSpPr>
        <p:spPr>
          <a:xfrm>
            <a:off x="2196934" y="795588"/>
            <a:ext cx="9156865" cy="319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241E-E9DF-CE46-8A5B-0E56F3B4BCF9}" type="datetime1">
              <a:rPr lang="en-US" smtClean="0"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2/24/26</a:t>
            </a:fld>
            <a:endParaRPr lang="en-US"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82828">
                    <a:tint val="75000"/>
                  </a:srgbClr>
                </a:solidFill>
                <a:latin typeface="Rockwell" panose="02060503020205020403"/>
              </a:rPr>
              <a:t>‹#›</a:t>
            </a:fld>
            <a:endParaRPr dirty="0">
              <a:solidFill>
                <a:srgbClr val="282828">
                  <a:tint val="75000"/>
                </a:srgbClr>
              </a:solidFill>
              <a:latin typeface="Rockwell" panose="02060503020205020403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9144000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2" y="2502281"/>
            <a:ext cx="8605286" cy="1754582"/>
          </a:xfrm>
          <a:prstGeom prst="rect">
            <a:avLst/>
          </a:prstGeom>
        </p:spPr>
        <p:txBody>
          <a:bodyPr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2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2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2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orange dots and lines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35000"/>
          </a:blip>
          <a:stretch>
            <a:fillRect/>
          </a:stretch>
        </p:blipFill>
        <p:spPr>
          <a:xfrm>
            <a:off x="-120099" y="2065304"/>
            <a:ext cx="12507133" cy="45025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>
          <a:xfrm>
            <a:off x="-120099" y="2065304"/>
            <a:ext cx="12507133" cy="450256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68991" y="2502281"/>
            <a:ext cx="8605286" cy="1754582"/>
          </a:xfrm>
          <a:prstGeom prst="rect">
            <a:avLst/>
          </a:prstGeom>
        </p:spPr>
        <p:txBody>
          <a:bodyPr lIns="0" anchor="b"/>
          <a:lstStyle>
            <a:lvl1pPr algn="l">
              <a:defRPr sz="48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68991" y="4316588"/>
            <a:ext cx="4156273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68991" y="1519783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8991" y="1688876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68991" y="1976842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network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4107049" y="613903"/>
            <a:ext cx="8084951" cy="56962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</p:cSld>
  <p:clrMapOvr>
    <a:masterClrMapping/>
  </p:clrMapOvr>
  <p:hf sldNum="0"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ld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01490" y="1591877"/>
            <a:ext cx="1210249" cy="0"/>
          </a:xfrm>
          <a:prstGeom prst="line">
            <a:avLst/>
          </a:prstGeom>
          <a:ln w="9525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490" y="1973506"/>
            <a:ext cx="4808896" cy="17545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1" i="1">
                <a:latin typeface="Obviously Wide Bold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1490" y="3901889"/>
            <a:ext cx="3073091" cy="415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32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1490" y="4767469"/>
            <a:ext cx="3564476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1000" b="0" i="1" spc="100" baseline="0">
                <a:solidFill>
                  <a:srgbClr val="005496"/>
                </a:solidFill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01490" y="4936562"/>
            <a:ext cx="3681358" cy="2879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90204" pitchFamily="34" charset="0"/>
              <a:buNone/>
              <a:defRPr sz="2000" b="1" i="0" spc="100" baseline="0">
                <a:solidFill>
                  <a:srgbClr val="005496"/>
                </a:solidFill>
                <a:latin typeface="Gentona SemiBold" pitchFamily="2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0" y="5224528"/>
            <a:ext cx="3681358" cy="158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90204" pitchFamily="34" charset="0"/>
              <a:buNone/>
              <a:defRPr sz="1600" b="0" i="1" spc="100" baseline="0">
                <a:solidFill>
                  <a:srgbClr val="005496"/>
                </a:solidFill>
                <a:latin typeface="Gentona Light Italic" pitchFamily="2" charset="77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919694" y="669322"/>
            <a:ext cx="5195274" cy="5325748"/>
          </a:xfrm>
          <a:prstGeom prst="rect">
            <a:avLst/>
          </a:prstGeom>
        </p:spPr>
      </p:pic>
    </p:spTree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26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5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2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slideLayout" Target="../slideLayouts/slideLayout223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slideLayout" Target="../slideLayouts/slideLayout222.xml"/><Relationship Id="rId27" Type="http://schemas.openxmlformats.org/officeDocument/2006/relationships/slideLayout" Target="../slideLayouts/slideLayout227.xml"/><Relationship Id="rId30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18" Type="http://schemas.openxmlformats.org/officeDocument/2006/relationships/slideLayout" Target="../slideLayouts/slideLayout245.xml"/><Relationship Id="rId26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30.xml"/><Relationship Id="rId21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44.xml"/><Relationship Id="rId25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2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2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23" Type="http://schemas.openxmlformats.org/officeDocument/2006/relationships/slideLayout" Target="../slideLayouts/slideLayout250.xml"/><Relationship Id="rId28" Type="http://schemas.openxmlformats.org/officeDocument/2006/relationships/theme" Target="../theme/theme11.xml"/><Relationship Id="rId10" Type="http://schemas.openxmlformats.org/officeDocument/2006/relationships/slideLayout" Target="../slideLayouts/slideLayout237.xml"/><Relationship Id="rId19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249.xml"/><Relationship Id="rId27" Type="http://schemas.openxmlformats.org/officeDocument/2006/relationships/slideLayout" Target="../slideLayouts/slideLayout254.xml"/><Relationship Id="rId30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18" Type="http://schemas.openxmlformats.org/officeDocument/2006/relationships/slideLayout" Target="../slideLayouts/slideLayout272.xml"/><Relationship Id="rId26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57.xml"/><Relationship Id="rId21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17" Type="http://schemas.openxmlformats.org/officeDocument/2006/relationships/slideLayout" Target="../slideLayouts/slideLayout271.xml"/><Relationship Id="rId25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70.xml"/><Relationship Id="rId20" Type="http://schemas.openxmlformats.org/officeDocument/2006/relationships/slideLayout" Target="../slideLayouts/slideLayout274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24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269.xml"/><Relationship Id="rId23" Type="http://schemas.openxmlformats.org/officeDocument/2006/relationships/slideLayout" Target="../slideLayouts/slideLayout277.xml"/><Relationship Id="rId28" Type="http://schemas.openxmlformats.org/officeDocument/2006/relationships/theme" Target="../theme/theme12.xml"/><Relationship Id="rId10" Type="http://schemas.openxmlformats.org/officeDocument/2006/relationships/slideLayout" Target="../slideLayouts/slideLayout264.xml"/><Relationship Id="rId19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Relationship Id="rId22" Type="http://schemas.openxmlformats.org/officeDocument/2006/relationships/slideLayout" Target="../slideLayouts/slideLayout276.xml"/><Relationship Id="rId27" Type="http://schemas.openxmlformats.org/officeDocument/2006/relationships/slideLayout" Target="../slideLayouts/slideLayout281.xml"/><Relationship Id="rId30" Type="http://schemas.openxmlformats.org/officeDocument/2006/relationships/image" Target="../media/image2.sv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299.xml"/><Relationship Id="rId26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slideLayout" Target="../slideLayouts/slideLayout298.xml"/><Relationship Id="rId25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97.xml"/><Relationship Id="rId20" Type="http://schemas.openxmlformats.org/officeDocument/2006/relationships/slideLayout" Target="../slideLayouts/slideLayout30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23" Type="http://schemas.openxmlformats.org/officeDocument/2006/relationships/slideLayout" Target="../slideLayouts/slideLayout304.xml"/><Relationship Id="rId28" Type="http://schemas.openxmlformats.org/officeDocument/2006/relationships/theme" Target="../theme/theme13.xml"/><Relationship Id="rId10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Relationship Id="rId22" Type="http://schemas.openxmlformats.org/officeDocument/2006/relationships/slideLayout" Target="../slideLayouts/slideLayout303.xml"/><Relationship Id="rId27" Type="http://schemas.openxmlformats.org/officeDocument/2006/relationships/slideLayout" Target="../slideLayouts/slideLayout308.xml"/><Relationship Id="rId30" Type="http://schemas.openxmlformats.org/officeDocument/2006/relationships/image" Target="../media/image2.sv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18" Type="http://schemas.openxmlformats.org/officeDocument/2006/relationships/slideLayout" Target="../slideLayouts/slideLayout326.xml"/><Relationship Id="rId26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11.xml"/><Relationship Id="rId21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17" Type="http://schemas.openxmlformats.org/officeDocument/2006/relationships/slideLayout" Target="../slideLayouts/slideLayout325.xml"/><Relationship Id="rId25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10.xml"/><Relationship Id="rId16" Type="http://schemas.openxmlformats.org/officeDocument/2006/relationships/slideLayout" Target="../slideLayouts/slideLayout324.xml"/><Relationship Id="rId20" Type="http://schemas.openxmlformats.org/officeDocument/2006/relationships/slideLayout" Target="../slideLayouts/slideLayout32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24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13.xml"/><Relationship Id="rId15" Type="http://schemas.openxmlformats.org/officeDocument/2006/relationships/slideLayout" Target="../slideLayouts/slideLayout323.xml"/><Relationship Id="rId23" Type="http://schemas.openxmlformats.org/officeDocument/2006/relationships/slideLayout" Target="../slideLayouts/slideLayout331.xml"/><Relationship Id="rId28" Type="http://schemas.openxmlformats.org/officeDocument/2006/relationships/theme" Target="../theme/theme14.xml"/><Relationship Id="rId10" Type="http://schemas.openxmlformats.org/officeDocument/2006/relationships/slideLayout" Target="../slideLayouts/slideLayout318.xml"/><Relationship Id="rId19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Relationship Id="rId22" Type="http://schemas.openxmlformats.org/officeDocument/2006/relationships/slideLayout" Target="../slideLayouts/slideLayout330.xml"/><Relationship Id="rId27" Type="http://schemas.openxmlformats.org/officeDocument/2006/relationships/slideLayout" Target="../slideLayouts/slideLayout335.xml"/><Relationship Id="rId30" Type="http://schemas.openxmlformats.org/officeDocument/2006/relationships/image" Target="../media/image2.sv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slideLayout" Target="../slideLayouts/slideLayout348.xml"/><Relationship Id="rId18" Type="http://schemas.openxmlformats.org/officeDocument/2006/relationships/slideLayout" Target="../slideLayouts/slideLayout353.xml"/><Relationship Id="rId26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38.xml"/><Relationship Id="rId21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17" Type="http://schemas.openxmlformats.org/officeDocument/2006/relationships/slideLayout" Target="../slideLayouts/slideLayout352.xml"/><Relationship Id="rId25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37.xml"/><Relationship Id="rId16" Type="http://schemas.openxmlformats.org/officeDocument/2006/relationships/slideLayout" Target="../slideLayouts/slideLayout351.xml"/><Relationship Id="rId20" Type="http://schemas.openxmlformats.org/officeDocument/2006/relationships/slideLayout" Target="../slideLayouts/slideLayout355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24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40.xml"/><Relationship Id="rId15" Type="http://schemas.openxmlformats.org/officeDocument/2006/relationships/slideLayout" Target="../slideLayouts/slideLayout350.xml"/><Relationship Id="rId23" Type="http://schemas.openxmlformats.org/officeDocument/2006/relationships/slideLayout" Target="../slideLayouts/slideLayout358.xml"/><Relationship Id="rId28" Type="http://schemas.openxmlformats.org/officeDocument/2006/relationships/theme" Target="../theme/theme15.xml"/><Relationship Id="rId10" Type="http://schemas.openxmlformats.org/officeDocument/2006/relationships/slideLayout" Target="../slideLayouts/slideLayout345.xml"/><Relationship Id="rId19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slideLayout" Target="../slideLayouts/slideLayout349.xml"/><Relationship Id="rId22" Type="http://schemas.openxmlformats.org/officeDocument/2006/relationships/slideLayout" Target="../slideLayouts/slideLayout357.xml"/><Relationship Id="rId27" Type="http://schemas.openxmlformats.org/officeDocument/2006/relationships/slideLayout" Target="../slideLayouts/slideLayout362.xml"/><Relationship Id="rId30" Type="http://schemas.openxmlformats.org/officeDocument/2006/relationships/image" Target="../media/image2.sv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18" Type="http://schemas.openxmlformats.org/officeDocument/2006/relationships/slideLayout" Target="../slideLayouts/slideLayout380.xml"/><Relationship Id="rId26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65.xml"/><Relationship Id="rId21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17" Type="http://schemas.openxmlformats.org/officeDocument/2006/relationships/slideLayout" Target="../slideLayouts/slideLayout379.xml"/><Relationship Id="rId25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364.xml"/><Relationship Id="rId16" Type="http://schemas.openxmlformats.org/officeDocument/2006/relationships/slideLayout" Target="../slideLayouts/slideLayout378.xml"/><Relationship Id="rId20" Type="http://schemas.openxmlformats.org/officeDocument/2006/relationships/slideLayout" Target="../slideLayouts/slideLayout38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24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67.xml"/><Relationship Id="rId15" Type="http://schemas.openxmlformats.org/officeDocument/2006/relationships/slideLayout" Target="../slideLayouts/slideLayout377.xml"/><Relationship Id="rId23" Type="http://schemas.openxmlformats.org/officeDocument/2006/relationships/slideLayout" Target="../slideLayouts/slideLayout385.xml"/><Relationship Id="rId28" Type="http://schemas.openxmlformats.org/officeDocument/2006/relationships/theme" Target="../theme/theme16.xml"/><Relationship Id="rId10" Type="http://schemas.openxmlformats.org/officeDocument/2006/relationships/slideLayout" Target="../slideLayouts/slideLayout372.xml"/><Relationship Id="rId19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Relationship Id="rId22" Type="http://schemas.openxmlformats.org/officeDocument/2006/relationships/slideLayout" Target="../slideLayouts/slideLayout384.xml"/><Relationship Id="rId27" Type="http://schemas.openxmlformats.org/officeDocument/2006/relationships/slideLayout" Target="../slideLayouts/slideLayout389.xml"/><Relationship Id="rId30" Type="http://schemas.openxmlformats.org/officeDocument/2006/relationships/image" Target="../media/image2.sv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slideLayout" Target="../slideLayouts/slideLayout402.xml"/><Relationship Id="rId18" Type="http://schemas.openxmlformats.org/officeDocument/2006/relationships/slideLayout" Target="../slideLayouts/slideLayout407.xml"/><Relationship Id="rId26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392.xml"/><Relationship Id="rId21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1.xml"/><Relationship Id="rId17" Type="http://schemas.openxmlformats.org/officeDocument/2006/relationships/slideLayout" Target="../slideLayouts/slideLayout406.xml"/><Relationship Id="rId25" Type="http://schemas.openxmlformats.org/officeDocument/2006/relationships/slideLayout" Target="../slideLayouts/slideLayout414.xml"/><Relationship Id="rId2" Type="http://schemas.openxmlformats.org/officeDocument/2006/relationships/slideLayout" Target="../slideLayouts/slideLayout391.xml"/><Relationship Id="rId16" Type="http://schemas.openxmlformats.org/officeDocument/2006/relationships/slideLayout" Target="../slideLayouts/slideLayout405.xml"/><Relationship Id="rId20" Type="http://schemas.openxmlformats.org/officeDocument/2006/relationships/slideLayout" Target="../slideLayouts/slideLayout409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24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394.xml"/><Relationship Id="rId15" Type="http://schemas.openxmlformats.org/officeDocument/2006/relationships/slideLayout" Target="../slideLayouts/slideLayout404.xml"/><Relationship Id="rId23" Type="http://schemas.openxmlformats.org/officeDocument/2006/relationships/slideLayout" Target="../slideLayouts/slideLayout412.xml"/><Relationship Id="rId28" Type="http://schemas.openxmlformats.org/officeDocument/2006/relationships/theme" Target="../theme/theme17.xml"/><Relationship Id="rId10" Type="http://schemas.openxmlformats.org/officeDocument/2006/relationships/slideLayout" Target="../slideLayouts/slideLayout399.xml"/><Relationship Id="rId19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Relationship Id="rId14" Type="http://schemas.openxmlformats.org/officeDocument/2006/relationships/slideLayout" Target="../slideLayouts/slideLayout403.xml"/><Relationship Id="rId22" Type="http://schemas.openxmlformats.org/officeDocument/2006/relationships/slideLayout" Target="../slideLayouts/slideLayout411.xml"/><Relationship Id="rId27" Type="http://schemas.openxmlformats.org/officeDocument/2006/relationships/slideLayout" Target="../slideLayouts/slideLayout416.xml"/><Relationship Id="rId30" Type="http://schemas.openxmlformats.org/officeDocument/2006/relationships/image" Target="../media/image2.sv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13" Type="http://schemas.openxmlformats.org/officeDocument/2006/relationships/slideLayout" Target="../slideLayouts/slideLayout429.xml"/><Relationship Id="rId18" Type="http://schemas.openxmlformats.org/officeDocument/2006/relationships/slideLayout" Target="../slideLayouts/slideLayout434.xml"/><Relationship Id="rId26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19.xml"/><Relationship Id="rId21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23.xml"/><Relationship Id="rId12" Type="http://schemas.openxmlformats.org/officeDocument/2006/relationships/slideLayout" Target="../slideLayouts/slideLayout428.xml"/><Relationship Id="rId17" Type="http://schemas.openxmlformats.org/officeDocument/2006/relationships/slideLayout" Target="../slideLayouts/slideLayout433.xml"/><Relationship Id="rId25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18.xml"/><Relationship Id="rId16" Type="http://schemas.openxmlformats.org/officeDocument/2006/relationships/slideLayout" Target="../slideLayouts/slideLayout432.xml"/><Relationship Id="rId20" Type="http://schemas.openxmlformats.org/officeDocument/2006/relationships/slideLayout" Target="../slideLayouts/slideLayout436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24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21.xml"/><Relationship Id="rId15" Type="http://schemas.openxmlformats.org/officeDocument/2006/relationships/slideLayout" Target="../slideLayouts/slideLayout431.xml"/><Relationship Id="rId23" Type="http://schemas.openxmlformats.org/officeDocument/2006/relationships/slideLayout" Target="../slideLayouts/slideLayout439.xml"/><Relationship Id="rId28" Type="http://schemas.openxmlformats.org/officeDocument/2006/relationships/theme" Target="../theme/theme18.xml"/><Relationship Id="rId10" Type="http://schemas.openxmlformats.org/officeDocument/2006/relationships/slideLayout" Target="../slideLayouts/slideLayout426.xml"/><Relationship Id="rId19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Relationship Id="rId14" Type="http://schemas.openxmlformats.org/officeDocument/2006/relationships/slideLayout" Target="../slideLayouts/slideLayout430.xml"/><Relationship Id="rId22" Type="http://schemas.openxmlformats.org/officeDocument/2006/relationships/slideLayout" Target="../slideLayouts/slideLayout438.xml"/><Relationship Id="rId27" Type="http://schemas.openxmlformats.org/officeDocument/2006/relationships/slideLayout" Target="../slideLayouts/slideLayout443.xml"/><Relationship Id="rId30" Type="http://schemas.openxmlformats.org/officeDocument/2006/relationships/image" Target="../media/image2.sv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slideLayout" Target="../slideLayouts/slideLayout456.xml"/><Relationship Id="rId18" Type="http://schemas.openxmlformats.org/officeDocument/2006/relationships/slideLayout" Target="../slideLayouts/slideLayout461.xml"/><Relationship Id="rId26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446.xml"/><Relationship Id="rId21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17" Type="http://schemas.openxmlformats.org/officeDocument/2006/relationships/slideLayout" Target="../slideLayouts/slideLayout460.xml"/><Relationship Id="rId25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45.xml"/><Relationship Id="rId16" Type="http://schemas.openxmlformats.org/officeDocument/2006/relationships/slideLayout" Target="../slideLayouts/slideLayout459.xml"/><Relationship Id="rId20" Type="http://schemas.openxmlformats.org/officeDocument/2006/relationships/slideLayout" Target="../slideLayouts/slideLayout463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24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48.xml"/><Relationship Id="rId15" Type="http://schemas.openxmlformats.org/officeDocument/2006/relationships/slideLayout" Target="../slideLayouts/slideLayout458.xml"/><Relationship Id="rId23" Type="http://schemas.openxmlformats.org/officeDocument/2006/relationships/slideLayout" Target="../slideLayouts/slideLayout466.xml"/><Relationship Id="rId28" Type="http://schemas.openxmlformats.org/officeDocument/2006/relationships/theme" Target="../theme/theme19.xml"/><Relationship Id="rId10" Type="http://schemas.openxmlformats.org/officeDocument/2006/relationships/slideLayout" Target="../slideLayouts/slideLayout453.xml"/><Relationship Id="rId19" Type="http://schemas.openxmlformats.org/officeDocument/2006/relationships/slideLayout" Target="../slideLayouts/slideLayout462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Relationship Id="rId14" Type="http://schemas.openxmlformats.org/officeDocument/2006/relationships/slideLayout" Target="../slideLayouts/slideLayout457.xml"/><Relationship Id="rId22" Type="http://schemas.openxmlformats.org/officeDocument/2006/relationships/slideLayout" Target="../slideLayouts/slideLayout465.xml"/><Relationship Id="rId27" Type="http://schemas.openxmlformats.org/officeDocument/2006/relationships/slideLayout" Target="../slideLayouts/slideLayout470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slideLayout" Target="../slideLayouts/slideLayout483.xml"/><Relationship Id="rId18" Type="http://schemas.openxmlformats.org/officeDocument/2006/relationships/slideLayout" Target="../slideLayouts/slideLayout488.xml"/><Relationship Id="rId26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73.xml"/><Relationship Id="rId21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77.xml"/><Relationship Id="rId12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487.xml"/><Relationship Id="rId25" Type="http://schemas.openxmlformats.org/officeDocument/2006/relationships/slideLayout" Target="../slideLayouts/slideLayout495.xml"/><Relationship Id="rId2" Type="http://schemas.openxmlformats.org/officeDocument/2006/relationships/slideLayout" Target="../slideLayouts/slideLayout472.xml"/><Relationship Id="rId16" Type="http://schemas.openxmlformats.org/officeDocument/2006/relationships/slideLayout" Target="../slideLayouts/slideLayout486.xml"/><Relationship Id="rId20" Type="http://schemas.openxmlformats.org/officeDocument/2006/relationships/slideLayout" Target="../slideLayouts/slideLayout49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24" Type="http://schemas.openxmlformats.org/officeDocument/2006/relationships/slideLayout" Target="../slideLayouts/slideLayout494.xml"/><Relationship Id="rId5" Type="http://schemas.openxmlformats.org/officeDocument/2006/relationships/slideLayout" Target="../slideLayouts/slideLayout475.xml"/><Relationship Id="rId15" Type="http://schemas.openxmlformats.org/officeDocument/2006/relationships/slideLayout" Target="../slideLayouts/slideLayout485.xml"/><Relationship Id="rId23" Type="http://schemas.openxmlformats.org/officeDocument/2006/relationships/slideLayout" Target="../slideLayouts/slideLayout493.xml"/><Relationship Id="rId28" Type="http://schemas.openxmlformats.org/officeDocument/2006/relationships/theme" Target="../theme/theme20.xml"/><Relationship Id="rId10" Type="http://schemas.openxmlformats.org/officeDocument/2006/relationships/slideLayout" Target="../slideLayouts/slideLayout480.xml"/><Relationship Id="rId19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Relationship Id="rId14" Type="http://schemas.openxmlformats.org/officeDocument/2006/relationships/slideLayout" Target="../slideLayouts/slideLayout484.xml"/><Relationship Id="rId22" Type="http://schemas.openxmlformats.org/officeDocument/2006/relationships/slideLayout" Target="../slideLayouts/slideLayout492.xml"/><Relationship Id="rId27" Type="http://schemas.openxmlformats.org/officeDocument/2006/relationships/slideLayout" Target="../slideLayouts/slideLayout497.xml"/><Relationship Id="rId30" Type="http://schemas.openxmlformats.org/officeDocument/2006/relationships/image" Target="../media/image2.sv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slideLayout" Target="../slideLayouts/slideLayout510.xml"/><Relationship Id="rId18" Type="http://schemas.openxmlformats.org/officeDocument/2006/relationships/slideLayout" Target="../slideLayouts/slideLayout515.xml"/><Relationship Id="rId26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500.xml"/><Relationship Id="rId21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04.xml"/><Relationship Id="rId12" Type="http://schemas.openxmlformats.org/officeDocument/2006/relationships/slideLayout" Target="../slideLayouts/slideLayout509.xml"/><Relationship Id="rId17" Type="http://schemas.openxmlformats.org/officeDocument/2006/relationships/slideLayout" Target="../slideLayouts/slideLayout514.xml"/><Relationship Id="rId25" Type="http://schemas.openxmlformats.org/officeDocument/2006/relationships/slideLayout" Target="../slideLayouts/slideLayout522.xml"/><Relationship Id="rId2" Type="http://schemas.openxmlformats.org/officeDocument/2006/relationships/slideLayout" Target="../slideLayouts/slideLayout499.xml"/><Relationship Id="rId16" Type="http://schemas.openxmlformats.org/officeDocument/2006/relationships/slideLayout" Target="../slideLayouts/slideLayout513.xml"/><Relationship Id="rId20" Type="http://schemas.openxmlformats.org/officeDocument/2006/relationships/slideLayout" Target="../slideLayouts/slideLayout51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2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02.xml"/><Relationship Id="rId15" Type="http://schemas.openxmlformats.org/officeDocument/2006/relationships/slideLayout" Target="../slideLayouts/slideLayout512.xml"/><Relationship Id="rId23" Type="http://schemas.openxmlformats.org/officeDocument/2006/relationships/slideLayout" Target="../slideLayouts/slideLayout520.xml"/><Relationship Id="rId28" Type="http://schemas.openxmlformats.org/officeDocument/2006/relationships/theme" Target="../theme/theme21.xml"/><Relationship Id="rId10" Type="http://schemas.openxmlformats.org/officeDocument/2006/relationships/slideLayout" Target="../slideLayouts/slideLayout507.xml"/><Relationship Id="rId19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Relationship Id="rId14" Type="http://schemas.openxmlformats.org/officeDocument/2006/relationships/slideLayout" Target="../slideLayouts/slideLayout511.xml"/><Relationship Id="rId22" Type="http://schemas.openxmlformats.org/officeDocument/2006/relationships/slideLayout" Target="../slideLayouts/slideLayout519.xml"/><Relationship Id="rId27" Type="http://schemas.openxmlformats.org/officeDocument/2006/relationships/slideLayout" Target="../slideLayouts/slideLayout524.xml"/><Relationship Id="rId30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image" Target="../media/image2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image" Target="../media/image2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  <p:sldLayoutId id="214748396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  <p:sldLayoutId id="2147484019" r:id="rId22"/>
    <p:sldLayoutId id="2147484020" r:id="rId23"/>
    <p:sldLayoutId id="2147484021" r:id="rId24"/>
    <p:sldLayoutId id="2147484022" r:id="rId25"/>
    <p:sldLayoutId id="2147484023" r:id="rId26"/>
    <p:sldLayoutId id="214748402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  <p:sldLayoutId id="2147484073" r:id="rId20"/>
    <p:sldLayoutId id="2147484074" r:id="rId21"/>
    <p:sldLayoutId id="2147484075" r:id="rId22"/>
    <p:sldLayoutId id="2147484076" r:id="rId23"/>
    <p:sldLayoutId id="2147484077" r:id="rId24"/>
    <p:sldLayoutId id="2147484078" r:id="rId25"/>
    <p:sldLayoutId id="2147484079" r:id="rId26"/>
    <p:sldLayoutId id="214748408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099" r:id="rId18"/>
    <p:sldLayoutId id="2147484100" r:id="rId19"/>
    <p:sldLayoutId id="2147484101" r:id="rId20"/>
    <p:sldLayoutId id="2147484102" r:id="rId21"/>
    <p:sldLayoutId id="2147484103" r:id="rId22"/>
    <p:sldLayoutId id="2147484104" r:id="rId23"/>
    <p:sldLayoutId id="2147484105" r:id="rId24"/>
    <p:sldLayoutId id="2147484106" r:id="rId25"/>
    <p:sldLayoutId id="2147484107" r:id="rId26"/>
    <p:sldLayoutId id="214748410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  <p:sldLayoutId id="2147484122" r:id="rId13"/>
    <p:sldLayoutId id="2147484123" r:id="rId14"/>
    <p:sldLayoutId id="2147484124" r:id="rId15"/>
    <p:sldLayoutId id="2147484125" r:id="rId16"/>
    <p:sldLayoutId id="2147484126" r:id="rId17"/>
    <p:sldLayoutId id="2147484127" r:id="rId18"/>
    <p:sldLayoutId id="2147484128" r:id="rId19"/>
    <p:sldLayoutId id="2147484129" r:id="rId20"/>
    <p:sldLayoutId id="2147484130" r:id="rId21"/>
    <p:sldLayoutId id="2147484131" r:id="rId22"/>
    <p:sldLayoutId id="2147484132" r:id="rId23"/>
    <p:sldLayoutId id="2147484133" r:id="rId24"/>
    <p:sldLayoutId id="2147484134" r:id="rId25"/>
    <p:sldLayoutId id="2147484135" r:id="rId26"/>
    <p:sldLayoutId id="214748413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+mn-lt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  <p:sldLayoutId id="2147484153" r:id="rId16"/>
    <p:sldLayoutId id="2147484154" r:id="rId17"/>
    <p:sldLayoutId id="2147484155" r:id="rId18"/>
    <p:sldLayoutId id="2147484156" r:id="rId19"/>
    <p:sldLayoutId id="2147484157" r:id="rId20"/>
    <p:sldLayoutId id="2147484158" r:id="rId21"/>
    <p:sldLayoutId id="2147484159" r:id="rId22"/>
    <p:sldLayoutId id="2147484160" r:id="rId23"/>
    <p:sldLayoutId id="2147484161" r:id="rId24"/>
    <p:sldLayoutId id="2147484162" r:id="rId25"/>
    <p:sldLayoutId id="2147484163" r:id="rId26"/>
    <p:sldLayoutId id="214748416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183" r:id="rId18"/>
    <p:sldLayoutId id="2147484184" r:id="rId19"/>
    <p:sldLayoutId id="2147484185" r:id="rId20"/>
    <p:sldLayoutId id="2147484186" r:id="rId21"/>
    <p:sldLayoutId id="2147484187" r:id="rId22"/>
    <p:sldLayoutId id="2147484188" r:id="rId23"/>
    <p:sldLayoutId id="2147484189" r:id="rId24"/>
    <p:sldLayoutId id="2147484190" r:id="rId25"/>
    <p:sldLayoutId id="2147484191" r:id="rId26"/>
    <p:sldLayoutId id="21474841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i="1" kern="1200" dirty="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2011738" y="365126"/>
            <a:ext cx="9342061" cy="52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5496"/>
          </a:solidFill>
          <a:ln>
            <a:solidFill>
              <a:srgbClr val="00549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i="0" kern="1200" spc="150" baseline="0" dirty="0">
                <a:solidFill>
                  <a:srgbClr val="FFFFFF"/>
                </a:solidFill>
                <a:effectLst/>
                <a:latin typeface="Gentona Light" pitchFamily="2" charset="77"/>
                <a:ea typeface="+mn-ea"/>
                <a:cs typeface="+mn-cs"/>
              </a:rPr>
              <a:t>HEALTH OUTCOMES &amp; BIOMEDICAL INFORMATICS</a:t>
            </a:r>
            <a:endParaRPr lang="en-US" sz="1200" b="0" i="0" spc="150" baseline="0" dirty="0">
              <a:solidFill>
                <a:srgbClr val="FFFFFF"/>
              </a:solidFill>
              <a:latin typeface="Gentona Light" pitchFamily="2" charset="77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01490" y="0"/>
            <a:ext cx="1210249" cy="12102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5496"/>
          </a:solidFill>
          <a:latin typeface="Obviously Wide Bold" pitchFamily="82" charset="77"/>
          <a:ea typeface="+mj-ea"/>
          <a:cs typeface="+mj-cs"/>
        </a:defRPr>
      </a:lvl1pPr>
    </p:titleStyle>
    <p:bodyStyle>
      <a:lvl1pPr marL="234950" indent="-22415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rgbClr val="333641"/>
          </a:solidFill>
          <a:latin typeface="Gentona Book" pitchFamily="2" charset="77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4055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1145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44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43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2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notesSlide" Target="../notesSlides/notesSlide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81.xml"/><Relationship Id="rId1" Type="http://schemas.openxmlformats.org/officeDocument/2006/relationships/tags" Target="../tags/tag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74642" y="2080592"/>
            <a:ext cx="7633253" cy="2511492"/>
          </a:xfrm>
        </p:spPr>
        <p:txBody>
          <a:bodyPr>
            <a:noAutofit/>
          </a:bodyPr>
          <a:lstStyle/>
          <a:p>
            <a:r>
              <a:rPr lang="en-US" sz="4800" dirty="0"/>
              <a:t>AI-Driven Paradigm for Single-Cell Drug Resistance Prediction and Evaluation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74642" y="5419795"/>
            <a:ext cx="7865432" cy="849483"/>
          </a:xfrm>
        </p:spPr>
        <p:txBody>
          <a:bodyPr/>
          <a:lstStyle/>
          <a:p>
            <a:r>
              <a:rPr lang="en-US" sz="2400" i="1" dirty="0">
                <a:latin typeface="Obviously Wide Bold" pitchFamily="82" charset="77"/>
                <a:ea typeface="+mj-ea"/>
                <a:cs typeface="+mj-cs"/>
              </a:rPr>
              <a:t>Qing Wang, </a:t>
            </a:r>
            <a:r>
              <a:rPr lang="en-US" altLang="zh-CN" sz="2400" i="1" dirty="0">
                <a:latin typeface="Obviously Wide Bold" pitchFamily="82" charset="77"/>
                <a:ea typeface="+mj-ea"/>
                <a:cs typeface="+mj-cs"/>
              </a:rPr>
              <a:t>PhD</a:t>
            </a:r>
            <a:r>
              <a:rPr lang="zh-CN" altLang="en-US" sz="2400" i="1" dirty="0">
                <a:latin typeface="Obviously Wide Bold" pitchFamily="82" charset="77"/>
                <a:ea typeface="+mj-ea"/>
                <a:cs typeface="+mj-cs"/>
              </a:rPr>
              <a:t> </a:t>
            </a:r>
            <a:r>
              <a:rPr lang="en-US" altLang="zh-CN" sz="2400" i="1" dirty="0">
                <a:latin typeface="Obviously Wide Bold" pitchFamily="82" charset="77"/>
                <a:ea typeface="+mj-ea"/>
                <a:cs typeface="+mj-cs"/>
              </a:rPr>
              <a:t>student in BMI, HOBI, UF</a:t>
            </a:r>
            <a:endParaRPr lang="en-US" sz="2400" i="1" dirty="0">
              <a:latin typeface="Obviously Wide Bold" pitchFamily="82" charset="77"/>
              <a:ea typeface="+mj-ea"/>
              <a:cs typeface="+mj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74642" y="6044396"/>
            <a:ext cx="3681358" cy="449765"/>
          </a:xfrm>
        </p:spPr>
        <p:txBody>
          <a:bodyPr/>
          <a:lstStyle/>
          <a:p>
            <a:r>
              <a:rPr lang="en-US" sz="2400" dirty="0">
                <a:latin typeface="Obviously Wide Bold" pitchFamily="82" charset="77"/>
                <a:ea typeface="+mj-ea"/>
                <a:cs typeface="+mj-cs"/>
              </a:rPr>
              <a:t>Feb </a:t>
            </a:r>
            <a:r>
              <a:rPr lang="en-US" altLang="zh-CN" sz="2400" dirty="0">
                <a:latin typeface="Obviously Wide Bold" pitchFamily="82" charset="77"/>
                <a:ea typeface="+mj-ea"/>
                <a:cs typeface="+mj-cs"/>
              </a:rPr>
              <a:t>25</a:t>
            </a:r>
            <a:r>
              <a:rPr lang="en-US" sz="2400" dirty="0">
                <a:latin typeface="Obviously Wide Bold" pitchFamily="82" charset="77"/>
                <a:ea typeface="+mj-ea"/>
                <a:cs typeface="+mj-cs"/>
              </a:rPr>
              <a:t>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20BAD-0A57-A826-1126-78C53DC1ECFB}"/>
              </a:ext>
            </a:extLst>
          </p:cNvPr>
          <p:cNvSpPr txBox="1"/>
          <p:nvPr/>
        </p:nvSpPr>
        <p:spPr>
          <a:xfrm>
            <a:off x="8510642" y="6012388"/>
            <a:ext cx="3681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Contact: </a:t>
            </a:r>
            <a:r>
              <a:rPr lang="en-US" b="0" i="0" dirty="0" err="1">
                <a:solidFill>
                  <a:schemeClr val="tx1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wang.qing@ufl.edu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9E9D8-0E0D-F191-0E7B-CFD1B2B7B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4801-FFD5-5F38-A9FF-E0CE53AB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A4075-2474-D75D-FEDA-822918DF7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78" t="3934"/>
          <a:stretch>
            <a:fillRect/>
          </a:stretch>
        </p:blipFill>
        <p:spPr>
          <a:xfrm rot="5400000">
            <a:off x="5692017" y="-2116980"/>
            <a:ext cx="1762542" cy="8429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F17A1-265A-58FB-E3EE-A983B7C9B1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7" t="5048" r="3858" b="2417"/>
          <a:stretch>
            <a:fillRect/>
          </a:stretch>
        </p:blipFill>
        <p:spPr>
          <a:xfrm>
            <a:off x="2762737" y="3051567"/>
            <a:ext cx="8025257" cy="3441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975EE0-C205-3252-E2C0-72A971B8D071}"/>
              </a:ext>
            </a:extLst>
          </p:cNvPr>
          <p:cNvSpPr txBox="1"/>
          <p:nvPr/>
        </p:nvSpPr>
        <p:spPr>
          <a:xfrm>
            <a:off x="254000" y="2841562"/>
            <a:ext cx="1942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Underlying mechanisms of resistant cell state in MM.</a:t>
            </a:r>
          </a:p>
        </p:txBody>
      </p:sp>
    </p:spTree>
    <p:extLst>
      <p:ext uri="{BB962C8B-B14F-4D97-AF65-F5344CB8AC3E}">
        <p14:creationId xmlns:p14="http://schemas.microsoft.com/office/powerpoint/2010/main" val="3331058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4263-C271-F690-5BE4-C473EA5BB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6941-B165-16B5-8304-D205CDF1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ABB00-44DA-C8D3-5E7F-4AC43E5C7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874" y="1006226"/>
            <a:ext cx="6678489" cy="5553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71183-3F2C-CF03-2E2B-D67E5168DAEA}"/>
              </a:ext>
            </a:extLst>
          </p:cNvPr>
          <p:cNvSpPr txBox="1"/>
          <p:nvPr/>
        </p:nvSpPr>
        <p:spPr>
          <a:xfrm>
            <a:off x="254000" y="2841562"/>
            <a:ext cx="1942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Underlying mechanisms of resistant cell state in MM.</a:t>
            </a:r>
          </a:p>
        </p:txBody>
      </p:sp>
    </p:spTree>
    <p:extLst>
      <p:ext uri="{BB962C8B-B14F-4D97-AF65-F5344CB8AC3E}">
        <p14:creationId xmlns:p14="http://schemas.microsoft.com/office/powerpoint/2010/main" val="2304978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C547F-FCD4-E30A-024B-B309149A3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547F-6495-81E6-6F45-94228D56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D3E87-6C4A-3EC4-AB45-4FEB5868D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80" y="1517452"/>
            <a:ext cx="5203411" cy="4885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42E2E-EAD7-ED54-1E18-9CC07AF74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430055"/>
            <a:ext cx="6858000" cy="462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8E0E8-AB15-D1BD-3DB0-6D63389A70FE}"/>
              </a:ext>
            </a:extLst>
          </p:cNvPr>
          <p:cNvSpPr txBox="1"/>
          <p:nvPr/>
        </p:nvSpPr>
        <p:spPr>
          <a:xfrm>
            <a:off x="10249067" y="699264"/>
            <a:ext cx="1942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Underlying mechanisms of resistant cell state in MM.</a:t>
            </a:r>
          </a:p>
        </p:txBody>
      </p:sp>
    </p:spTree>
    <p:extLst>
      <p:ext uri="{BB962C8B-B14F-4D97-AF65-F5344CB8AC3E}">
        <p14:creationId xmlns:p14="http://schemas.microsoft.com/office/powerpoint/2010/main" val="829247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28CAE-CCD3-E457-47A1-7B757633F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97CE-5302-7327-E845-F245CB8F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E67CC-6300-F97D-1160-14B85302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8" y="1818899"/>
            <a:ext cx="4175931" cy="3914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1ED29-06FC-A9AB-A229-5B85D9C1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191" y="1818899"/>
            <a:ext cx="4302973" cy="379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B29B9-A787-E40C-73A9-33A3A49FD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164" y="1818899"/>
            <a:ext cx="3472071" cy="3949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15CEE-2BEA-3EA2-EF6D-94A41B6A04A3}"/>
              </a:ext>
            </a:extLst>
          </p:cNvPr>
          <p:cNvSpPr txBox="1"/>
          <p:nvPr/>
        </p:nvSpPr>
        <p:spPr>
          <a:xfrm>
            <a:off x="3839028" y="5992913"/>
            <a:ext cx="611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Resistant cell state of acute myeloid leukemia.</a:t>
            </a:r>
          </a:p>
        </p:txBody>
      </p:sp>
    </p:spTree>
    <p:extLst>
      <p:ext uri="{BB962C8B-B14F-4D97-AF65-F5344CB8AC3E}">
        <p14:creationId xmlns:p14="http://schemas.microsoft.com/office/powerpoint/2010/main" val="131133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91692-48E0-4A36-86C1-46C5A6AC4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F3C9-4A04-3A85-8A69-51251E13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F04C8-1B38-9208-2E21-7B636519F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005284"/>
            <a:ext cx="8860971" cy="5526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7FC81F-C593-1B8D-6B8C-A1716C034DE8}"/>
              </a:ext>
            </a:extLst>
          </p:cNvPr>
          <p:cNvSpPr txBox="1"/>
          <p:nvPr/>
        </p:nvSpPr>
        <p:spPr>
          <a:xfrm>
            <a:off x="1" y="3306789"/>
            <a:ext cx="2017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Resistant cell state of acute myeloid leukemia.</a:t>
            </a:r>
          </a:p>
        </p:txBody>
      </p:sp>
    </p:spTree>
    <p:extLst>
      <p:ext uri="{BB962C8B-B14F-4D97-AF65-F5344CB8AC3E}">
        <p14:creationId xmlns:p14="http://schemas.microsoft.com/office/powerpoint/2010/main" val="227063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3E0A0-3186-181B-CFBF-5A1C7FFBD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F424-1156-8D22-D203-E9F32F52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5DB89-1C56-F964-E3DF-4D39E7804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" y="1732482"/>
            <a:ext cx="12005455" cy="4007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F47FA-397B-1B4C-F3B6-47F8D000C096}"/>
              </a:ext>
            </a:extLst>
          </p:cNvPr>
          <p:cNvSpPr txBox="1"/>
          <p:nvPr/>
        </p:nvSpPr>
        <p:spPr>
          <a:xfrm>
            <a:off x="4535715" y="5943600"/>
            <a:ext cx="611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Resistant cell state of melanoma.</a:t>
            </a:r>
          </a:p>
        </p:txBody>
      </p:sp>
    </p:spTree>
    <p:extLst>
      <p:ext uri="{BB962C8B-B14F-4D97-AF65-F5344CB8AC3E}">
        <p14:creationId xmlns:p14="http://schemas.microsoft.com/office/powerpoint/2010/main" val="51146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C9041-3661-3032-0717-554174233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A0CE-DD47-4F40-3F41-594823FA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0717F-4614-783B-8A73-72D7B6D4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3" y="1305438"/>
            <a:ext cx="10853058" cy="5221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8167B-A52C-48E9-D955-0D065BDFF2DD}"/>
              </a:ext>
            </a:extLst>
          </p:cNvPr>
          <p:cNvSpPr txBox="1"/>
          <p:nvPr/>
        </p:nvSpPr>
        <p:spPr>
          <a:xfrm>
            <a:off x="1008744" y="5914572"/>
            <a:ext cx="611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Resistant cell state of melanoma.</a:t>
            </a:r>
          </a:p>
        </p:txBody>
      </p:sp>
    </p:spTree>
    <p:extLst>
      <p:ext uri="{BB962C8B-B14F-4D97-AF65-F5344CB8AC3E}">
        <p14:creationId xmlns:p14="http://schemas.microsoft.com/office/powerpoint/2010/main" val="297955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4C86C-B326-EA2F-AFBC-872213189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CD037-BB05-6758-181A-26FBDFD6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25329-FE29-D958-C943-CA7DA090F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14" y="1962714"/>
            <a:ext cx="9296972" cy="4530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F0D3B3-8563-A8C9-0D77-F72FF15C42B2}"/>
              </a:ext>
            </a:extLst>
          </p:cNvPr>
          <p:cNvSpPr txBox="1"/>
          <p:nvPr/>
        </p:nvSpPr>
        <p:spPr>
          <a:xfrm>
            <a:off x="3306416" y="132318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https://</a:t>
            </a:r>
            <a:r>
              <a:rPr lang="en-US" sz="2400" dirty="0" err="1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github.com</a:t>
            </a:r>
            <a:r>
              <a:rPr lang="en-US" sz="2400" dirty="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/</a:t>
            </a:r>
            <a:r>
              <a:rPr lang="en-US" sz="2400" dirty="0" err="1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QSong-github</a:t>
            </a:r>
            <a:r>
              <a:rPr lang="en-US" sz="2400" dirty="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/</a:t>
            </a:r>
            <a:r>
              <a:rPr lang="en-US" sz="2400" dirty="0" err="1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scDrugMap</a:t>
            </a:r>
            <a:endParaRPr lang="en-US" sz="2400" dirty="0">
              <a:solidFill>
                <a:srgbClr val="005496"/>
              </a:solidFill>
              <a:latin typeface="Obviously Wide Bold" pitchFamily="8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6298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8C538-C006-ED3B-AB88-CA21FB1FB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27FC-B95C-01B0-EF3D-F83D5F23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3" name="Picture 2" descr="A close-up of a chart&#10;&#10;AI-generated content may be incorrect.">
            <a:extLst>
              <a:ext uri="{FF2B5EF4-FFF2-40B4-BE49-F238E27FC236}">
                <a16:creationId xmlns:a16="http://schemas.microsoft.com/office/drawing/2014/main" id="{45CAAC2D-44D2-3CCC-A28A-A4FBA9161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 b="58774"/>
          <a:stretch>
            <a:fillRect/>
          </a:stretch>
        </p:blipFill>
        <p:spPr>
          <a:xfrm>
            <a:off x="392749" y="1255486"/>
            <a:ext cx="11640032" cy="4767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B13C2-4CFC-B13D-6B01-1AEA45429F0E}"/>
              </a:ext>
            </a:extLst>
          </p:cNvPr>
          <p:cNvSpPr txBox="1"/>
          <p:nvPr/>
        </p:nvSpPr>
        <p:spPr>
          <a:xfrm>
            <a:off x="4091048" y="6022555"/>
            <a:ext cx="4559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Overview of the </a:t>
            </a:r>
            <a:r>
              <a:rPr lang="en-US" dirty="0" err="1">
                <a:solidFill>
                  <a:schemeClr val="tx2"/>
                </a:solidFill>
              </a:rPr>
              <a:t>scDrugMap</a:t>
            </a:r>
            <a:r>
              <a:rPr lang="en-US" dirty="0">
                <a:solidFill>
                  <a:schemeClr val="tx2"/>
                </a:solidFill>
              </a:rPr>
              <a:t> framework.</a:t>
            </a:r>
          </a:p>
        </p:txBody>
      </p:sp>
    </p:spTree>
    <p:extLst>
      <p:ext uri="{BB962C8B-B14F-4D97-AF65-F5344CB8AC3E}">
        <p14:creationId xmlns:p14="http://schemas.microsoft.com/office/powerpoint/2010/main" val="3727107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43688-4029-ED0F-F179-563E286D8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C73AD-2EA2-223C-DF48-55F2F67A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5D100-5AA5-1C75-B175-59BDF3DF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" y="1458391"/>
            <a:ext cx="7328352" cy="5034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E1953-B3BE-BCFD-9621-4F396044CA38}"/>
              </a:ext>
            </a:extLst>
          </p:cNvPr>
          <p:cNvSpPr txBox="1"/>
          <p:nvPr/>
        </p:nvSpPr>
        <p:spPr>
          <a:xfrm>
            <a:off x="7593496" y="5661877"/>
            <a:ext cx="4532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Shen, H., Shen, X., Hu, J., Liu, J., Zhang, C., Wu, D., ... &amp; Li, X. (2022). Generative pretraining from large-scale transcriptomes: Implications for single-cell deciphering and clinical translation. 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bioRxiv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2022-01.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F7F91-824C-0A7D-9115-F98B4163621B}"/>
              </a:ext>
            </a:extLst>
          </p:cNvPr>
          <p:cNvSpPr txBox="1"/>
          <p:nvPr/>
        </p:nvSpPr>
        <p:spPr>
          <a:xfrm>
            <a:off x="7593496" y="2028235"/>
            <a:ext cx="430032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tGPT</a:t>
            </a:r>
            <a:endParaRPr lang="en-US" sz="2400" b="1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~2.2 M single‑cell RNA‑seq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top‑N gene‑ranking sequences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GPT‑like Transformer decoder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next gene token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altLang="zh-CN" sz="2400" dirty="0">
                <a:solidFill>
                  <a:schemeClr val="tx2"/>
                </a:solidFill>
              </a:rPr>
              <a:t>prediction</a:t>
            </a:r>
            <a:endParaRPr lang="en-US" sz="2400" dirty="0">
              <a:solidFill>
                <a:schemeClr val="tx2"/>
              </a:solidFill>
            </a:endParaRP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Self‑supervised autoregressive training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9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ABD8A-A59F-CB0E-2068-E3DA9AFCB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8843B5-D115-17AE-2D86-4404CF333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4" y="4399880"/>
            <a:ext cx="8152905" cy="212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436C4-B935-A6F9-151E-129066420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52" y="149294"/>
            <a:ext cx="7203052" cy="2455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DD442-FCD5-805E-B69C-6CF5EC998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649" y="2259338"/>
            <a:ext cx="6133351" cy="24754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D510605-7DE1-E6AF-A0C0-C34C0B73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213" y="941554"/>
            <a:ext cx="1696278" cy="525524"/>
          </a:xfrm>
        </p:spPr>
        <p:txBody>
          <a:bodyPr>
            <a:normAutofit fontScale="90000"/>
          </a:bodyPr>
          <a:lstStyle/>
          <a:p>
            <a:r>
              <a:rPr lang="en-US" dirty="0">
                <a:sym typeface="+mn-ea"/>
              </a:rPr>
              <a:t>Data</a:t>
            </a:r>
            <a:endParaRPr dirty="0">
              <a:sym typeface="+mn-ea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2DF192-03A3-6D9B-4EFF-FE3071E4B2AF}"/>
              </a:ext>
            </a:extLst>
          </p:cNvPr>
          <p:cNvSpPr txBox="1">
            <a:spLocks/>
          </p:cNvSpPr>
          <p:nvPr/>
        </p:nvSpPr>
        <p:spPr>
          <a:xfrm>
            <a:off x="2634798" y="3144447"/>
            <a:ext cx="1696278" cy="525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1" kern="120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defRPr>
            </a:lvl1pPr>
          </a:lstStyle>
          <a:p>
            <a:r>
              <a:rPr lang="en-US" dirty="0">
                <a:sym typeface="+mn-ea"/>
              </a:rPr>
              <a:t>Model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B421E30-5114-B601-FAA4-8CBF372D3E70}"/>
              </a:ext>
            </a:extLst>
          </p:cNvPr>
          <p:cNvSpPr txBox="1">
            <a:spLocks/>
          </p:cNvSpPr>
          <p:nvPr/>
        </p:nvSpPr>
        <p:spPr>
          <a:xfrm>
            <a:off x="9003907" y="5464705"/>
            <a:ext cx="2142611" cy="525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1" kern="120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defRPr>
            </a:lvl1pPr>
          </a:lstStyle>
          <a:p>
            <a:r>
              <a:rPr lang="en-US" sz="12800" dirty="0">
                <a:sym typeface="+mn-ea"/>
              </a:rPr>
              <a:t>Benchmark</a:t>
            </a:r>
            <a:endParaRPr lang="en-US" dirty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3604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24CD7-53B4-5418-B353-7B6ABF7D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7EB1-0356-218B-B416-587F2BBB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1C632-8410-BFCD-565E-8A87976C4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28" y="1830422"/>
            <a:ext cx="6928990" cy="4136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28EB-BC57-5497-8A0D-F7C721D9CF4F}"/>
              </a:ext>
            </a:extLst>
          </p:cNvPr>
          <p:cNvSpPr txBox="1"/>
          <p:nvPr/>
        </p:nvSpPr>
        <p:spPr>
          <a:xfrm>
            <a:off x="7584934" y="5661877"/>
            <a:ext cx="4426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Yang, F., Wang, W., Wang, F., Fang, Y., Tang, D., Huang, J., ... &amp; Yao, J. (2022).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scBERT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as a large-scale pretrained deep language model for cell type annotation of single-cell RNA-seq data.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machine intelligence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(10), 852-866.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6987D-243F-9A8E-9351-E547A34A5DD1}"/>
              </a:ext>
            </a:extLst>
          </p:cNvPr>
          <p:cNvSpPr txBox="1"/>
          <p:nvPr/>
        </p:nvSpPr>
        <p:spPr>
          <a:xfrm>
            <a:off x="7584934" y="1229894"/>
            <a:ext cx="460706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scBERT</a:t>
            </a:r>
            <a:endParaRPr lang="en-US" sz="2400" b="1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Over 1M unlabeled </a:t>
            </a:r>
            <a:r>
              <a:rPr lang="en-US" sz="2400" dirty="0" err="1">
                <a:solidFill>
                  <a:schemeClr val="tx2"/>
                </a:solidFill>
              </a:rPr>
              <a:t>scRNA</a:t>
            </a:r>
            <a:r>
              <a:rPr lang="en-US" sz="2400" dirty="0">
                <a:solidFill>
                  <a:schemeClr val="tx2"/>
                </a:solidFill>
              </a:rPr>
              <a:t>‑seq corpora from multiple organ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Labeled datasets with known cell‑type annotations for evaluation and fine‑tuning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Transformer encoder (BERT‑style)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gene2vec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Masked Language Modeling (MLM)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817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F67B8-3053-D0DA-3145-958093DCE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CF8A8-BCBD-D37A-F7AC-70C34ED8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1901F-6239-DA8C-D0E1-15A3C4E9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22" y="1583441"/>
            <a:ext cx="6386601" cy="43269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171152-5528-0162-4CA3-4D7685BBFF2F}"/>
              </a:ext>
            </a:extLst>
          </p:cNvPr>
          <p:cNvSpPr/>
          <p:nvPr/>
        </p:nvSpPr>
        <p:spPr>
          <a:xfrm>
            <a:off x="164622" y="1359105"/>
            <a:ext cx="487019" cy="448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27347-9336-211E-C345-969A94DD6F6A}"/>
              </a:ext>
            </a:extLst>
          </p:cNvPr>
          <p:cNvSpPr txBox="1"/>
          <p:nvPr/>
        </p:nvSpPr>
        <p:spPr>
          <a:xfrm>
            <a:off x="7036906" y="5811602"/>
            <a:ext cx="5208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Theodoris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C. V., Xiao, L., Chopra, A., Chaffin, M. D., Al Sayed, Z. R., Hill, M. C., ... &amp; Ellinor, P. T. (2023). Transfer learning enables predictions in network biology.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618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(7965), 616-624.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8BFCC-748E-E480-52F0-53B7EFCB640C}"/>
              </a:ext>
            </a:extLst>
          </p:cNvPr>
          <p:cNvSpPr txBox="1"/>
          <p:nvPr/>
        </p:nvSpPr>
        <p:spPr>
          <a:xfrm>
            <a:off x="7201528" y="2182505"/>
            <a:ext cx="499047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Geneformer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~3 M single‑cell transcriptomes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rank-value encoding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non-zero genes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Transformer‑based model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self-supervised masked objective: mask ~15% genes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5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BFF47-C602-F070-66E9-C7C193345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5C2E-7A0E-EF10-A0AB-4BFE9DC9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0041E-8391-DCF5-72ED-642A98C4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1896942"/>
            <a:ext cx="7206084" cy="372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02A614-B7AC-F54F-09CB-51E7B9211406}"/>
              </a:ext>
            </a:extLst>
          </p:cNvPr>
          <p:cNvSpPr/>
          <p:nvPr/>
        </p:nvSpPr>
        <p:spPr>
          <a:xfrm>
            <a:off x="164622" y="1359106"/>
            <a:ext cx="232943" cy="164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D833F-C105-601A-7FA0-F02E3D849C0F}"/>
              </a:ext>
            </a:extLst>
          </p:cNvPr>
          <p:cNvSpPr txBox="1"/>
          <p:nvPr/>
        </p:nvSpPr>
        <p:spPr>
          <a:xfrm>
            <a:off x="8030817" y="5846543"/>
            <a:ext cx="4608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Zhao, S., Zhang, J., &amp; Nie, Z. (2023). Large-scale cell representation learning via divide-and-conquer contrastive learning. 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arXiv:2306.04371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82CDB-AE51-853F-9166-273208189E71}"/>
              </a:ext>
            </a:extLst>
          </p:cNvPr>
          <p:cNvSpPr txBox="1"/>
          <p:nvPr/>
        </p:nvSpPr>
        <p:spPr>
          <a:xfrm>
            <a:off x="7606748" y="764024"/>
            <a:ext cx="430032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CellLM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~2 M single‑cell profiles from both normal and tumor datasets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Expression encoder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altLang="zh-CN" sz="2400" dirty="0">
                <a:solidFill>
                  <a:schemeClr val="tx2"/>
                </a:solidFill>
              </a:rPr>
              <a:t>/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Gene encoder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altLang="zh-CN" sz="2400" dirty="0">
                <a:solidFill>
                  <a:schemeClr val="tx2"/>
                </a:solidFill>
              </a:rPr>
              <a:t>/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Performer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Contrastive: two stochastic views (dropouts) of the same cell are pulled together; different cells pushed apart.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MLM: mask expression bins and predict the original bins.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CLS: classify each cell as tumor or normal.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44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E5552-C1CA-BCF8-2EED-8FB066B8E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0D98-3308-E1FD-D0D3-3370DFA8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88C67-6772-F1DC-DD3D-8FD8CAFE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233"/>
            <a:ext cx="7327130" cy="2481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E2C6-8BB9-4E44-9F64-A3F3BDD34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05" y="3933883"/>
            <a:ext cx="5179095" cy="2393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278F0-B40B-DB12-5E61-0F3B388FB51E}"/>
              </a:ext>
            </a:extLst>
          </p:cNvPr>
          <p:cNvSpPr txBox="1"/>
          <p:nvPr/>
        </p:nvSpPr>
        <p:spPr>
          <a:xfrm>
            <a:off x="7872179" y="5846543"/>
            <a:ext cx="4319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Hao, M., Gong, J., Zeng, X., Liu, C., Guo, Y., Cheng, X., ... &amp; Song, L. (2024). Large-scale foundation model on single-cell transcriptomics.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methods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(8), 1481-1491.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6AE15A-FF51-3E64-D62E-D8EAECF290A5}"/>
              </a:ext>
            </a:extLst>
          </p:cNvPr>
          <p:cNvSpPr txBox="1"/>
          <p:nvPr/>
        </p:nvSpPr>
        <p:spPr>
          <a:xfrm>
            <a:off x="7743324" y="890650"/>
            <a:ext cx="430032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scFoundation</a:t>
            </a:r>
            <a:endParaRPr lang="en-US" sz="2400" b="1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over 5</a:t>
            </a:r>
            <a:r>
              <a:rPr lang="en-US" altLang="zh-CN" sz="2400" dirty="0">
                <a:solidFill>
                  <a:schemeClr val="tx2"/>
                </a:solidFill>
              </a:rPr>
              <a:t>0</a:t>
            </a:r>
            <a:r>
              <a:rPr lang="en-US" sz="2400" dirty="0">
                <a:solidFill>
                  <a:schemeClr val="tx2"/>
                </a:solidFill>
              </a:rPr>
              <a:t> M human single cells (largest), covering ~19–20k genes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focusing on human biology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altLang="zh-CN" sz="2400" dirty="0">
                <a:solidFill>
                  <a:schemeClr val="tx2"/>
                </a:solidFill>
              </a:rPr>
              <a:t>(100 tissues)</a:t>
            </a:r>
            <a:endParaRPr lang="en-US" sz="2400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Asymmetric encoder–decoder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continuous value embeddings; gene embeddings; special embeddings for zero and mask values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Read‑depth‑aware pretraining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masked positions prediction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9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10464-AE50-10D0-0F86-0EF87593E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3CFDA-D399-B35A-EEF9-08650DE7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F0297-7754-1E8A-C809-DA18F730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56" t="52056"/>
          <a:stretch>
            <a:fillRect/>
          </a:stretch>
        </p:blipFill>
        <p:spPr>
          <a:xfrm>
            <a:off x="1785610" y="3998309"/>
            <a:ext cx="4174435" cy="2481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0466F9-8623-9E77-ED04-ED73B9445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48" r="12513" b="52687"/>
          <a:stretch>
            <a:fillRect/>
          </a:stretch>
        </p:blipFill>
        <p:spPr>
          <a:xfrm>
            <a:off x="1991056" y="1235499"/>
            <a:ext cx="3763544" cy="2762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46E3A-C1FA-44F4-9E83-095485A2612F}"/>
              </a:ext>
            </a:extLst>
          </p:cNvPr>
          <p:cNvSpPr txBox="1"/>
          <p:nvPr/>
        </p:nvSpPr>
        <p:spPr>
          <a:xfrm>
            <a:off x="7338792" y="5856573"/>
            <a:ext cx="5280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Cui, H., Wang, C., Maan, H., Pang, K., Luo, F., Duan, N., &amp; Wang, B. (2024).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scGPT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toward building a foundation model for single-cell multi-omics using generative AI.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methods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(8), 1470-1480.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397FE-3A2D-590B-C12D-1CA656569053}"/>
              </a:ext>
            </a:extLst>
          </p:cNvPr>
          <p:cNvSpPr txBox="1"/>
          <p:nvPr/>
        </p:nvSpPr>
        <p:spPr>
          <a:xfrm>
            <a:off x="7338792" y="1235499"/>
            <a:ext cx="435333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chemeClr val="tx2"/>
                </a:solidFill>
                <a:latin typeface="Arial" panose="020B0604020202020204" pitchFamily="34" charset="0"/>
              </a:rPr>
              <a:t>scGPT</a:t>
            </a:r>
            <a:endParaRPr lang="en-US" sz="2400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over 33 million single-cell sequencing data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spanning 55 organs/tissues and 441 studies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GPT‑like model (masked attention)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gene tokens, binned expression values, and condition tokens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Generative self‑supervised pretraining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8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F6AE5-4404-6757-E6C0-267BE35F8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D6934-AE71-3C26-E746-103AE851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EAFC7-A651-8FD4-8C5C-6C722669C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359918"/>
            <a:ext cx="2847938" cy="2069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15886-7921-4ABC-2F36-E3C14D0FB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146" y="1359918"/>
            <a:ext cx="8061613" cy="2069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0FB605-9E84-B9E9-F435-68DC3DB5FA3B}"/>
              </a:ext>
            </a:extLst>
          </p:cNvPr>
          <p:cNvSpPr/>
          <p:nvPr/>
        </p:nvSpPr>
        <p:spPr>
          <a:xfrm>
            <a:off x="203023" y="3429000"/>
            <a:ext cx="494171" cy="4008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276D16-9D0B-4181-56A2-7F0648E1330D}"/>
              </a:ext>
            </a:extLst>
          </p:cNvPr>
          <p:cNvSpPr txBox="1"/>
          <p:nvPr/>
        </p:nvSpPr>
        <p:spPr>
          <a:xfrm>
            <a:off x="6904382" y="5846543"/>
            <a:ext cx="5300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Wen, H., Tang, W., Dai, X., Ding, J., Jin, W., Xie, Y., &amp; Tang, J.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CellPLM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Pre-training of Cell Language Model Beyond Single Cells. In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Twelfth International Conference on Learning Representations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7CDA4-F614-9CBE-39D1-7856AC384292}"/>
              </a:ext>
            </a:extLst>
          </p:cNvPr>
          <p:cNvSpPr txBox="1"/>
          <p:nvPr/>
        </p:nvSpPr>
        <p:spPr>
          <a:xfrm>
            <a:off x="697194" y="3629439"/>
            <a:ext cx="66577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CellPLM</a:t>
            </a:r>
            <a:endParaRPr lang="en-US" sz="2400" b="1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~</a:t>
            </a:r>
            <a:r>
              <a:rPr lang="en-US" altLang="zh-CN" sz="2400" dirty="0">
                <a:solidFill>
                  <a:schemeClr val="tx2"/>
                </a:solidFill>
              </a:rPr>
              <a:t> 9 Million </a:t>
            </a:r>
            <a:r>
              <a:rPr lang="en-US" altLang="zh-CN" sz="2400" dirty="0" err="1">
                <a:solidFill>
                  <a:schemeClr val="tx2"/>
                </a:solidFill>
              </a:rPr>
              <a:t>scRNA</a:t>
            </a:r>
            <a:r>
              <a:rPr lang="en-US" altLang="zh-CN" sz="2400" dirty="0">
                <a:solidFill>
                  <a:schemeClr val="tx2"/>
                </a:solidFill>
              </a:rPr>
              <a:t>-seq cells and 2 Million SRT cells</a:t>
            </a:r>
            <a:endParaRPr lang="en-US" sz="2400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Transformer‑based encoder–decoder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Performer‑style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Cell</a:t>
            </a:r>
            <a:r>
              <a:rPr lang="en-US" altLang="zh-CN" sz="2400" dirty="0">
                <a:solidFill>
                  <a:schemeClr val="tx2"/>
                </a:solidFill>
              </a:rPr>
              <a:t>-Tissue-&gt;Token-Sentence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Cell‑level masked language modeling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15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97D3F-DF6C-EFFF-CEA8-6013FD6DA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5042-904B-BF41-4EC0-F676A138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93BD4-FA5F-4CAB-420C-762B26D2D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22" y="1815717"/>
            <a:ext cx="6682994" cy="38694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1713E9-5B4D-269F-2B6C-D44E5873B22E}"/>
              </a:ext>
            </a:extLst>
          </p:cNvPr>
          <p:cNvSpPr/>
          <p:nvPr/>
        </p:nvSpPr>
        <p:spPr>
          <a:xfrm>
            <a:off x="203023" y="3429000"/>
            <a:ext cx="494171" cy="4008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B636B7-990D-66B0-4E2F-47E72852CA98}"/>
              </a:ext>
            </a:extLst>
          </p:cNvPr>
          <p:cNvSpPr txBox="1"/>
          <p:nvPr/>
        </p:nvSpPr>
        <p:spPr>
          <a:xfrm>
            <a:off x="7348331" y="5846543"/>
            <a:ext cx="4843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Rosen, Y.,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Roohani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Y., Agarwal, A.,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Samotorčan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Tabula Sapiens Consortium, Quake, S. R., &amp; Leskovec, J. (2023). Universal cell embeddings: A foundation model for cell biology. 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BioRxiv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2023-11.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656FBF-0F50-81D6-54A4-106FD6E768A9}"/>
              </a:ext>
            </a:extLst>
          </p:cNvPr>
          <p:cNvSpPr txBox="1"/>
          <p:nvPr/>
        </p:nvSpPr>
        <p:spPr>
          <a:xfrm>
            <a:off x="7053470" y="1815717"/>
            <a:ext cx="43003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UCE 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&gt;36M cells from 300+ datasets and 8 species 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tokenized via ESM2 protein embeddings 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33‑layer Transformer 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self‑supervised (mask 20%)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predict whether the gene is expressed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EB657-4FD6-B732-F5F5-46AE8627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8F26-90C6-87A0-42A9-76C72155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 descr="A diagram of a process&#10;&#10;AI-generated content may be incorrect.">
            <a:extLst>
              <a:ext uri="{FF2B5EF4-FFF2-40B4-BE49-F238E27FC236}">
                <a16:creationId xmlns:a16="http://schemas.microsoft.com/office/drawing/2014/main" id="{1EC913E7-F63C-063D-24E6-70018899F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2314" b="1860"/>
          <a:stretch>
            <a:fillRect/>
          </a:stretch>
        </p:blipFill>
        <p:spPr>
          <a:xfrm>
            <a:off x="1716157" y="1502397"/>
            <a:ext cx="9218989" cy="47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8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CFA1F-AB26-0E11-D41F-545FD115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F532-5694-8118-F7B5-61CEFC8A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1026" name="Picture 2" descr="Llama icon cartoon vector. Cute lama 14361977 Vector Art at Vecteezy">
            <a:extLst>
              <a:ext uri="{FF2B5EF4-FFF2-40B4-BE49-F238E27FC236}">
                <a16:creationId xmlns:a16="http://schemas.microsoft.com/office/drawing/2014/main" id="{B2EDF449-AED6-0AE8-E220-1AC2050C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500" y="2059986"/>
            <a:ext cx="1024675" cy="10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a app icon, meta company logo, meta logo png, meta logo transparent, meta icon image, meta ...">
            <a:extLst>
              <a:ext uri="{FF2B5EF4-FFF2-40B4-BE49-F238E27FC236}">
                <a16:creationId xmlns:a16="http://schemas.microsoft.com/office/drawing/2014/main" id="{B8B3EFA0-F786-6477-86B8-19B122E3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17" y="2059985"/>
            <a:ext cx="1024675" cy="10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3EBE1-6E4C-B014-A870-65AF0B4CFDEA}"/>
              </a:ext>
            </a:extLst>
          </p:cNvPr>
          <p:cNvSpPr txBox="1"/>
          <p:nvPr/>
        </p:nvSpPr>
        <p:spPr>
          <a:xfrm>
            <a:off x="5516218" y="3785631"/>
            <a:ext cx="495299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LLama3-8B</a:t>
            </a:r>
            <a:endParaRPr lang="en-US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Top1024 ranked gene names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Fixed embedding only</a:t>
            </a:r>
            <a:endParaRPr lang="en-US" sz="2400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MLP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gene symbols as words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3EB9EB-31C0-F8C3-9402-EE8D802FD3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30748" y="5057582"/>
            <a:ext cx="1069340" cy="3867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MLP classifier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B496701-2AF2-08D0-F057-B80CB5851B9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08853" y="2745547"/>
            <a:ext cx="912495" cy="1082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</a:rPr>
              <a:t>LLama3-8B</a:t>
            </a:r>
            <a:endParaRPr lang="en-US" altLang="en-US" sz="11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1CF9A8-78FE-920E-1A2C-3FA70339DA9B}"/>
              </a:ext>
            </a:extLst>
          </p:cNvPr>
          <p:cNvGrpSpPr/>
          <p:nvPr/>
        </p:nvGrpSpPr>
        <p:grpSpPr>
          <a:xfrm>
            <a:off x="2230723" y="4175567"/>
            <a:ext cx="811530" cy="762635"/>
            <a:chOff x="11771" y="534"/>
            <a:chExt cx="1766" cy="14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4CAA78-CC3B-01AD-ED76-AD726BF4967A}"/>
                </a:ext>
              </a:extLst>
            </p:cNvPr>
            <p:cNvGrpSpPr/>
            <p:nvPr/>
          </p:nvGrpSpPr>
          <p:grpSpPr>
            <a:xfrm>
              <a:off x="11771" y="534"/>
              <a:ext cx="1766" cy="1488"/>
              <a:chOff x="7259" y="54"/>
              <a:chExt cx="2244" cy="195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1FCC404-E3F0-2EDF-ED6F-F2EF6729B39F}"/>
                  </a:ext>
                </a:extLst>
              </p:cNvPr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7259" y="1184"/>
                <a:ext cx="766" cy="8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F173AD3-466F-400A-AB71-F5E5E44BB45A}"/>
                  </a:ext>
                </a:extLst>
              </p:cNvPr>
              <p:cNvCxnSpPr/>
              <p:nvPr>
                <p:custDataLst>
                  <p:tags r:id="rId20"/>
                </p:custDataLst>
              </p:nvPr>
            </p:nvCxnSpPr>
            <p:spPr>
              <a:xfrm flipV="1">
                <a:off x="8025" y="54"/>
                <a:ext cx="0" cy="11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912150E-EA39-297B-C1B4-BC0F07FE2944}"/>
                  </a:ext>
                </a:extLst>
              </p:cNvPr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8025" y="1184"/>
                <a:ext cx="147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56A8C4-820C-0E13-95F4-1ABCD7231524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1833" y="820"/>
              <a:ext cx="1202" cy="907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492A24-C152-050C-F30F-672C29FFDF43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 flipV="1">
              <a:off x="12083" y="1375"/>
              <a:ext cx="304" cy="32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7FA4B3-D4EC-0C2B-8203-493AE1BACF99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 flipV="1">
              <a:off x="12374" y="877"/>
              <a:ext cx="0" cy="48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31D319F-FCBA-D2C3-F21A-E4AA187C2D43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>
              <a:off x="12397" y="1396"/>
              <a:ext cx="579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4" name="Text Box 492">
            <a:extLst>
              <a:ext uri="{FF2B5EF4-FFF2-40B4-BE49-F238E27FC236}">
                <a16:creationId xmlns:a16="http://schemas.microsoft.com/office/drawing/2014/main" id="{18D2B78C-820E-7934-C0B1-A472C7CE4A4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39078" y="4024437"/>
            <a:ext cx="912495" cy="353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11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Fixed</a:t>
            </a:r>
            <a:r>
              <a:rPr lang="en-US">
                <a:sym typeface="+mn-ea"/>
              </a:rPr>
              <a:t> </a:t>
            </a:r>
            <a:r>
              <a:rPr lang="en-US" sz="11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embeddings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39A5C4-BC92-2CDF-E060-E6D8A8B2BA47}"/>
              </a:ext>
            </a:extLst>
          </p:cNvPr>
          <p:cNvGrpSpPr/>
          <p:nvPr/>
        </p:nvGrpSpPr>
        <p:grpSpPr>
          <a:xfrm>
            <a:off x="3569938" y="4694362"/>
            <a:ext cx="800100" cy="573405"/>
            <a:chOff x="4682" y="1615"/>
            <a:chExt cx="6396" cy="4632"/>
          </a:xfrm>
        </p:grpSpPr>
        <p:sp>
          <p:nvSpPr>
            <p:cNvPr id="26" name="Google Shape;11383;p159">
              <a:extLst>
                <a:ext uri="{FF2B5EF4-FFF2-40B4-BE49-F238E27FC236}">
                  <a16:creationId xmlns:a16="http://schemas.microsoft.com/office/drawing/2014/main" id="{BE5FCED5-BD12-CB38-2940-87F50F47126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435" y="5170"/>
              <a:ext cx="573" cy="1074"/>
            </a:xfrm>
            <a:prstGeom prst="rect">
              <a:avLst/>
            </a:prstGeom>
            <a:solidFill>
              <a:srgbClr val="F2E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384;p159">
              <a:extLst>
                <a:ext uri="{FF2B5EF4-FFF2-40B4-BE49-F238E27FC236}">
                  <a16:creationId xmlns:a16="http://schemas.microsoft.com/office/drawing/2014/main" id="{1ADA5E2D-A0AD-2FFC-75DF-FE7062A8F5E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694" y="4269"/>
              <a:ext cx="573" cy="1975"/>
            </a:xfrm>
            <a:prstGeom prst="rect">
              <a:avLst/>
            </a:prstGeom>
            <a:solidFill>
              <a:srgbClr val="FE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385;p159">
              <a:extLst>
                <a:ext uri="{FF2B5EF4-FFF2-40B4-BE49-F238E27FC236}">
                  <a16:creationId xmlns:a16="http://schemas.microsoft.com/office/drawing/2014/main" id="{A5C376D8-ED65-7EFA-894B-619409FAFC8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968" y="3743"/>
              <a:ext cx="573" cy="2501"/>
            </a:xfrm>
            <a:prstGeom prst="rect">
              <a:avLst/>
            </a:prstGeom>
            <a:solidFill>
              <a:srgbClr val="FE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386;p159">
              <a:extLst>
                <a:ext uri="{FF2B5EF4-FFF2-40B4-BE49-F238E27FC236}">
                  <a16:creationId xmlns:a16="http://schemas.microsoft.com/office/drawing/2014/main" id="{BB50BD77-8F70-9DA9-CC02-B32EA7F4F7B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235" y="3180"/>
              <a:ext cx="573" cy="30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" name="Google Shape;11388;p159">
              <a:extLst>
                <a:ext uri="{FF2B5EF4-FFF2-40B4-BE49-F238E27FC236}">
                  <a16:creationId xmlns:a16="http://schemas.microsoft.com/office/drawing/2014/main" id="{1CC39944-AF61-78FA-47FF-560F1643B0F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4682" y="1615"/>
              <a:ext cx="12" cy="462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1" name="Google Shape;11392;p159">
              <a:extLst>
                <a:ext uri="{FF2B5EF4-FFF2-40B4-BE49-F238E27FC236}">
                  <a16:creationId xmlns:a16="http://schemas.microsoft.com/office/drawing/2014/main" id="{7B68EFAF-AE9B-0FB6-2BA4-D11CF96238FF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4694" y="6245"/>
              <a:ext cx="6385" cy="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" name="Google Shape;11394;p159">
              <a:extLst>
                <a:ext uri="{FF2B5EF4-FFF2-40B4-BE49-F238E27FC236}">
                  <a16:creationId xmlns:a16="http://schemas.microsoft.com/office/drawing/2014/main" id="{436A5796-323C-4AFC-F9FC-504D509CA8BD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4694" y="4687"/>
              <a:ext cx="134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" name="Text Box 501">
            <a:extLst>
              <a:ext uri="{FF2B5EF4-FFF2-40B4-BE49-F238E27FC236}">
                <a16:creationId xmlns:a16="http://schemas.microsoft.com/office/drawing/2014/main" id="{F597A1CC-C1FA-E0D1-22DD-EC585429006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521678" y="5310947"/>
            <a:ext cx="1069340" cy="340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>
                <a:latin typeface="Times New Roman Regular" panose="02020503050405090304" charset="0"/>
                <a:cs typeface="Times New Roman Regular" panose="02020503050405090304" charset="0"/>
              </a:rPr>
              <a:t>Performance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6CC7CF-9456-812C-9B9F-107E356FEB66}"/>
              </a:ext>
            </a:extLst>
          </p:cNvPr>
          <p:cNvCxnSpPr>
            <a:endCxn id="13" idx="0"/>
          </p:cNvCxnSpPr>
          <p:nvPr>
            <p:custDataLst>
              <p:tags r:id="rId5"/>
            </p:custDataLst>
          </p:nvPr>
        </p:nvCxnSpPr>
        <p:spPr>
          <a:xfrm>
            <a:off x="2965418" y="2503612"/>
            <a:ext cx="0" cy="2419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CF707A-AF09-DA89-D5FC-AF1F8EA1A306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2998438" y="3849177"/>
            <a:ext cx="0" cy="3403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FA9C41C-795A-147C-77B4-CDAD43E97A30}"/>
              </a:ext>
            </a:extLst>
          </p:cNvPr>
          <p:cNvCxnSpPr>
            <a:endCxn id="11" idx="0"/>
          </p:cNvCxnSpPr>
          <p:nvPr>
            <p:custDataLst>
              <p:tags r:id="rId7"/>
            </p:custDataLst>
          </p:nvPr>
        </p:nvCxnSpPr>
        <p:spPr>
          <a:xfrm>
            <a:off x="2965418" y="4751512"/>
            <a:ext cx="0" cy="306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764DA40-B291-EDB3-327E-8D42CA1D041C}"/>
              </a:ext>
            </a:extLst>
          </p:cNvPr>
          <p:cNvSpPr txBox="1"/>
          <p:nvPr/>
        </p:nvSpPr>
        <p:spPr>
          <a:xfrm>
            <a:off x="1541694" y="2059985"/>
            <a:ext cx="325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“GENE1 GENE2 GENE3 GENE4….”</a:t>
            </a:r>
          </a:p>
        </p:txBody>
      </p:sp>
    </p:spTree>
    <p:extLst>
      <p:ext uri="{BB962C8B-B14F-4D97-AF65-F5344CB8AC3E}">
        <p14:creationId xmlns:p14="http://schemas.microsoft.com/office/powerpoint/2010/main" val="1262752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8714-0831-9F0E-9A75-0498C1805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DB4A-D8DD-2B53-E770-B2EFAA13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1040" name="Picture 16" descr="¡Los mejores Chats! - Inteligencia Artificial - LibGuides at Universidad Panamericana">
            <a:extLst>
              <a:ext uri="{FF2B5EF4-FFF2-40B4-BE49-F238E27FC236}">
                <a16:creationId xmlns:a16="http://schemas.microsoft.com/office/drawing/2014/main" id="{D981925B-208D-CCE9-4D4C-B1F363D51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9550" r="64838" b="6846"/>
          <a:stretch>
            <a:fillRect/>
          </a:stretch>
        </p:blipFill>
        <p:spPr bwMode="auto">
          <a:xfrm>
            <a:off x="7163182" y="2209874"/>
            <a:ext cx="760474" cy="7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¡Los mejores Chats! - Inteligencia Artificial - LibGuides at Universidad Panamericana">
            <a:extLst>
              <a:ext uri="{FF2B5EF4-FFF2-40B4-BE49-F238E27FC236}">
                <a16:creationId xmlns:a16="http://schemas.microsoft.com/office/drawing/2014/main" id="{B87C71A2-E755-0304-8C48-FFFFBB53E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t="21808" r="3309" b="27276"/>
          <a:stretch>
            <a:fillRect/>
          </a:stretch>
        </p:blipFill>
        <p:spPr bwMode="auto">
          <a:xfrm>
            <a:off x="8101866" y="2271138"/>
            <a:ext cx="2081849" cy="6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age of a paper with text and diagrams&#10;&#10;AI-generated content may be incorrect.">
            <a:extLst>
              <a:ext uri="{FF2B5EF4-FFF2-40B4-BE49-F238E27FC236}">
                <a16:creationId xmlns:a16="http://schemas.microsoft.com/office/drawing/2014/main" id="{605DE74C-7D47-F7F0-4868-936575C95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9024" r="85650" b="48133"/>
          <a:stretch>
            <a:fillRect/>
          </a:stretch>
        </p:blipFill>
        <p:spPr>
          <a:xfrm>
            <a:off x="616093" y="1796980"/>
            <a:ext cx="986593" cy="4107489"/>
          </a:xfrm>
          <a:prstGeom prst="rect">
            <a:avLst/>
          </a:prstGeom>
        </p:spPr>
      </p:pic>
      <p:pic>
        <p:nvPicPr>
          <p:cNvPr id="12" name="Picture 11" descr="A page of a paper with text and diagrams&#10;&#10;AI-generated content may be incorrect.">
            <a:extLst>
              <a:ext uri="{FF2B5EF4-FFF2-40B4-BE49-F238E27FC236}">
                <a16:creationId xmlns:a16="http://schemas.microsoft.com/office/drawing/2014/main" id="{4D2AA4D8-AD1A-4598-7ACB-C6EC689F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9024" r="5832" b="48133"/>
          <a:stretch>
            <a:fillRect/>
          </a:stretch>
        </p:blipFill>
        <p:spPr>
          <a:xfrm>
            <a:off x="1818862" y="1796981"/>
            <a:ext cx="4277138" cy="41074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2F5798-8B3B-E3F0-B6EB-E9BC984BA822}"/>
              </a:ext>
            </a:extLst>
          </p:cNvPr>
          <p:cNvSpPr txBox="1"/>
          <p:nvPr/>
        </p:nvSpPr>
        <p:spPr>
          <a:xfrm>
            <a:off x="7053470" y="3505599"/>
            <a:ext cx="430032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GPT4o-mini</a:t>
            </a:r>
            <a:endParaRPr lang="en-US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Top 10 ranked gene names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Prompt</a:t>
            </a:r>
            <a:endParaRPr lang="en-US" sz="2400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In Context Learning</a:t>
            </a:r>
          </a:p>
          <a:p>
            <a:pPr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gene symbols as words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4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18FFB-46CB-B606-6BE1-9CD828013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C8B3-F560-4E41-E1B9-479D07C3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ym typeface="+mn-ea"/>
              </a:rPr>
              <a:t>DRMref</a:t>
            </a:r>
            <a:r>
              <a:rPr lang="en-US" dirty="0">
                <a:sym typeface="+mn-ea"/>
              </a:rPr>
              <a:t>: comprehensive reference map of drug resistance  mechanisms in human cancer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92649-3560-08CA-AE9D-8DAC1D89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50" y="2179538"/>
            <a:ext cx="6663248" cy="1661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B398A3-F456-265C-7761-4D1602A95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3" b="80521"/>
          <a:stretch>
            <a:fillRect/>
          </a:stretch>
        </p:blipFill>
        <p:spPr>
          <a:xfrm>
            <a:off x="119271" y="4451898"/>
            <a:ext cx="7113933" cy="102139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E2AA97C-C18E-8E26-14B3-F71BFE2CE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450" y="1918185"/>
            <a:ext cx="474427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Literature Mining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: FDA drug matching and PubMed screening.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Data Acquisition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: Curating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</a:rPr>
              <a:t>scRNA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-seq datasets from GEO.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Quality Control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: Cell filtering and Seurat preprocessing.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Batch Integration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: Removing technical noise via Harmony.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Cell Annotation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: Marker-based typing and UMAP clustering.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Resistance Labeling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: Assigning "Resistant" vs "Sensitive" status.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Mechanistic Analysis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: Enrichment, ITH, and cell-cell communication.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76A90-D733-55CC-EC1A-4996CBF70EF8}"/>
              </a:ext>
            </a:extLst>
          </p:cNvPr>
          <p:cNvSpPr txBox="1"/>
          <p:nvPr/>
        </p:nvSpPr>
        <p:spPr>
          <a:xfrm>
            <a:off x="1659263" y="1568375"/>
            <a:ext cx="6106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https://</a:t>
            </a:r>
            <a:r>
              <a:rPr lang="en-US" sz="2400" dirty="0" err="1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ccsm.uth.edu</a:t>
            </a:r>
            <a:r>
              <a:rPr lang="en-US" sz="2400" dirty="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/</a:t>
            </a:r>
            <a:r>
              <a:rPr lang="en-US" sz="2400" dirty="0" err="1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DRMref</a:t>
            </a:r>
            <a:r>
              <a:rPr lang="en-US" sz="2400" dirty="0">
                <a:solidFill>
                  <a:srgbClr val="005496"/>
                </a:solidFill>
                <a:latin typeface="Obviously Wide Bold" pitchFamily="82" charset="77"/>
                <a:ea typeface="+mj-ea"/>
                <a:cs typeface="+mj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17555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D346C-B892-727F-D29D-DD2307BC0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70002-FA26-470D-D397-A12F7981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 descr="A close-up of a chart&#10;&#10;AI-generated content may be incorrect.">
            <a:extLst>
              <a:ext uri="{FF2B5EF4-FFF2-40B4-BE49-F238E27FC236}">
                <a16:creationId xmlns:a16="http://schemas.microsoft.com/office/drawing/2014/main" id="{DCE96751-A765-E6BE-8DA6-0CC2EBAD4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5"/>
          <a:stretch>
            <a:fillRect/>
          </a:stretch>
        </p:blipFill>
        <p:spPr>
          <a:xfrm>
            <a:off x="2588812" y="1084419"/>
            <a:ext cx="8550579" cy="5495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88BA60-2958-517F-698C-821D03E7BF10}"/>
              </a:ext>
            </a:extLst>
          </p:cNvPr>
          <p:cNvSpPr txBox="1"/>
          <p:nvPr/>
        </p:nvSpPr>
        <p:spPr>
          <a:xfrm>
            <a:off x="157677" y="2101334"/>
            <a:ext cx="19376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Overview of the </a:t>
            </a:r>
            <a:r>
              <a:rPr lang="en-US" dirty="0" err="1">
                <a:solidFill>
                  <a:schemeClr val="tx2"/>
                </a:solidFill>
              </a:rPr>
              <a:t>scDrugMap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curated datasets.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F680B-A42A-8713-E6AB-A27F897B138B}"/>
              </a:ext>
            </a:extLst>
          </p:cNvPr>
          <p:cNvSpPr txBox="1"/>
          <p:nvPr/>
        </p:nvSpPr>
        <p:spPr>
          <a:xfrm>
            <a:off x="157677" y="3720708"/>
            <a:ext cx="25855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326,751 primary cells </a:t>
            </a:r>
          </a:p>
          <a:p>
            <a:r>
              <a:rPr lang="en-US" sz="18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168,486 validation cells</a:t>
            </a:r>
          </a:p>
          <a:p>
            <a:r>
              <a:rPr lang="en-US" dirty="0">
                <a:solidFill>
                  <a:schemeClr val="tx2"/>
                </a:solidFill>
              </a:rPr>
              <a:t>5 tissue types</a:t>
            </a:r>
          </a:p>
          <a:p>
            <a:r>
              <a:rPr lang="en-US" dirty="0">
                <a:solidFill>
                  <a:schemeClr val="tx2"/>
                </a:solidFill>
              </a:rPr>
              <a:t>3 drug types</a:t>
            </a:r>
          </a:p>
          <a:p>
            <a:r>
              <a:rPr lang="en-US" dirty="0">
                <a:solidFill>
                  <a:schemeClr val="tx2"/>
                </a:solidFill>
              </a:rPr>
              <a:t>15 cancer types</a:t>
            </a:r>
          </a:p>
        </p:txBody>
      </p:sp>
    </p:spTree>
    <p:extLst>
      <p:ext uri="{BB962C8B-B14F-4D97-AF65-F5344CB8AC3E}">
        <p14:creationId xmlns:p14="http://schemas.microsoft.com/office/powerpoint/2010/main" val="31301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C7B79-2916-56C0-464F-7FDBED960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E3FAC-D5B4-BE8C-C086-47170D84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11ED2A01-4EB0-BB76-BA49-A34692947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3000" r="1817" b="50000"/>
          <a:stretch>
            <a:fillRect/>
          </a:stretch>
        </p:blipFill>
        <p:spPr>
          <a:xfrm>
            <a:off x="2039970" y="1175657"/>
            <a:ext cx="10056202" cy="5317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37AD6-61BF-7761-CB85-B8D26D55BBDA}"/>
              </a:ext>
            </a:extLst>
          </p:cNvPr>
          <p:cNvSpPr txBox="1"/>
          <p:nvPr/>
        </p:nvSpPr>
        <p:spPr>
          <a:xfrm>
            <a:off x="295247" y="2680103"/>
            <a:ext cx="19016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Model performance in predicting drug response in pooled-data evaluation using primary single-cell data</a:t>
            </a:r>
          </a:p>
        </p:txBody>
      </p:sp>
    </p:spTree>
    <p:extLst>
      <p:ext uri="{BB962C8B-B14F-4D97-AF65-F5344CB8AC3E}">
        <p14:creationId xmlns:p14="http://schemas.microsoft.com/office/powerpoint/2010/main" val="4245358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B434-8D63-9B5A-946E-2172A6C1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54F8-9262-915C-9908-FBC0B354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CD3D49C8-71F1-09A9-F13D-4158A948F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50000"/>
          <a:stretch>
            <a:fillRect/>
          </a:stretch>
        </p:blipFill>
        <p:spPr>
          <a:xfrm>
            <a:off x="2067338" y="1051106"/>
            <a:ext cx="9819861" cy="5441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181AF-35A4-3FF5-1F82-1D7018EC1EA4}"/>
              </a:ext>
            </a:extLst>
          </p:cNvPr>
          <p:cNvSpPr txBox="1"/>
          <p:nvPr/>
        </p:nvSpPr>
        <p:spPr>
          <a:xfrm>
            <a:off x="295247" y="2680103"/>
            <a:ext cx="19016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Model performance in predicting drug response in pooled-data evaluation using primary single-cell data</a:t>
            </a:r>
          </a:p>
        </p:txBody>
      </p:sp>
    </p:spTree>
    <p:extLst>
      <p:ext uri="{BB962C8B-B14F-4D97-AF65-F5344CB8AC3E}">
        <p14:creationId xmlns:p14="http://schemas.microsoft.com/office/powerpoint/2010/main" val="2019449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8DDD2-D801-1223-8AF7-F95A12728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76C2-B6F1-378C-6DF9-EDFEFEAB5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 descr="A chart of different types of graphs&#10;&#10;AI-generated content may be incorrect.">
            <a:extLst>
              <a:ext uri="{FF2B5EF4-FFF2-40B4-BE49-F238E27FC236}">
                <a16:creationId xmlns:a16="http://schemas.microsoft.com/office/drawing/2014/main" id="{05033719-5EC3-1706-A9A0-5443E9510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r="2762" b="57324"/>
          <a:stretch>
            <a:fillRect/>
          </a:stretch>
        </p:blipFill>
        <p:spPr>
          <a:xfrm>
            <a:off x="2196934" y="1057479"/>
            <a:ext cx="9524011" cy="5482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07199-370F-F6A8-593C-D68CB93AD783}"/>
              </a:ext>
            </a:extLst>
          </p:cNvPr>
          <p:cNvSpPr txBox="1"/>
          <p:nvPr/>
        </p:nvSpPr>
        <p:spPr>
          <a:xfrm>
            <a:off x="83127" y="2865360"/>
            <a:ext cx="21138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Model performance in predicting drug response in cross-data evaluation using primary single-cell data.</a:t>
            </a:r>
          </a:p>
        </p:txBody>
      </p:sp>
    </p:spTree>
    <p:extLst>
      <p:ext uri="{BB962C8B-B14F-4D97-AF65-F5344CB8AC3E}">
        <p14:creationId xmlns:p14="http://schemas.microsoft.com/office/powerpoint/2010/main" val="4040120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371A4-23A8-754C-4528-7C1E7BE2B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3CEC-6E12-2D75-89E6-4E5AD34B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5" name="Picture 4" descr="A chart of different types of graphs&#10;&#10;AI-generated content may be incorrect.">
            <a:extLst>
              <a:ext uri="{FF2B5EF4-FFF2-40B4-BE49-F238E27FC236}">
                <a16:creationId xmlns:a16="http://schemas.microsoft.com/office/drawing/2014/main" id="{134B0675-2B19-CD22-2DD0-08E005BE1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44889" r="3230" b="10444"/>
          <a:stretch>
            <a:fillRect/>
          </a:stretch>
        </p:blipFill>
        <p:spPr>
          <a:xfrm>
            <a:off x="2089067" y="1089516"/>
            <a:ext cx="9025248" cy="5474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6B28C-92C3-116C-22D7-AF13FA0AF8EA}"/>
              </a:ext>
            </a:extLst>
          </p:cNvPr>
          <p:cNvSpPr txBox="1"/>
          <p:nvPr/>
        </p:nvSpPr>
        <p:spPr>
          <a:xfrm>
            <a:off x="83127" y="2865360"/>
            <a:ext cx="21138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Model performance in predicting drug response in cross-data evaluation using primary single-cell data.</a:t>
            </a:r>
          </a:p>
        </p:txBody>
      </p:sp>
    </p:spTree>
    <p:extLst>
      <p:ext uri="{BB962C8B-B14F-4D97-AF65-F5344CB8AC3E}">
        <p14:creationId xmlns:p14="http://schemas.microsoft.com/office/powerpoint/2010/main" val="729985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AEB04-4C9D-39F4-5DED-884D52FB2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C23E3-E88F-D100-A297-0EDFA5DE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EB1C50E-DA1E-9BD1-6367-50166CD95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5022" r="5198" b="66311"/>
          <a:stretch>
            <a:fillRect/>
          </a:stretch>
        </p:blipFill>
        <p:spPr>
          <a:xfrm>
            <a:off x="32261" y="1341566"/>
            <a:ext cx="6433283" cy="2130552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E89C08C-6C67-882F-3770-2FBE4DFCB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t="35111" r="5445" b="34444"/>
          <a:stretch>
            <a:fillRect/>
          </a:stretch>
        </p:blipFill>
        <p:spPr>
          <a:xfrm>
            <a:off x="32260" y="4062350"/>
            <a:ext cx="6487360" cy="2286000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72B20FB-A260-A099-E2FE-6F06CD264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67787" r="4506" b="1769"/>
          <a:stretch>
            <a:fillRect/>
          </a:stretch>
        </p:blipFill>
        <p:spPr>
          <a:xfrm>
            <a:off x="5914900" y="2747678"/>
            <a:ext cx="6327381" cy="2194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79E8F8-618C-5EBA-7648-8938A8366B12}"/>
              </a:ext>
            </a:extLst>
          </p:cNvPr>
          <p:cNvSpPr txBox="1"/>
          <p:nvPr/>
        </p:nvSpPr>
        <p:spPr>
          <a:xfrm>
            <a:off x="7612443" y="1495998"/>
            <a:ext cx="3835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UMAP projection of primary single-cell data by different methods.</a:t>
            </a:r>
          </a:p>
        </p:txBody>
      </p:sp>
    </p:spTree>
    <p:extLst>
      <p:ext uri="{BB962C8B-B14F-4D97-AF65-F5344CB8AC3E}">
        <p14:creationId xmlns:p14="http://schemas.microsoft.com/office/powerpoint/2010/main" val="3542465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6748-FEA6-C2AD-51B6-97F81CA0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48D2-6C09-7482-9B48-DB6A3F9CE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7" name="Picture 6" descr="A page of a paper with text and diagrams&#10;&#10;AI-generated content may be incorrect.">
            <a:extLst>
              <a:ext uri="{FF2B5EF4-FFF2-40B4-BE49-F238E27FC236}">
                <a16:creationId xmlns:a16="http://schemas.microsoft.com/office/drawing/2014/main" id="{7180D7FF-0674-C394-8228-9E2ECDEEB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7" t="68105" r="2549"/>
          <a:stretch>
            <a:fillRect/>
          </a:stretch>
        </p:blipFill>
        <p:spPr>
          <a:xfrm>
            <a:off x="7532633" y="2001078"/>
            <a:ext cx="4439326" cy="2876479"/>
          </a:xfrm>
          <a:prstGeom prst="rect">
            <a:avLst/>
          </a:prstGeom>
        </p:spPr>
      </p:pic>
      <p:pic>
        <p:nvPicPr>
          <p:cNvPr id="8" name="Picture 7" descr="A page of a paper with text and diagrams&#10;&#10;AI-generated content may be incorrect.">
            <a:extLst>
              <a:ext uri="{FF2B5EF4-FFF2-40B4-BE49-F238E27FC236}">
                <a16:creationId xmlns:a16="http://schemas.microsoft.com/office/drawing/2014/main" id="{285FB0C8-93D3-BEF0-983E-199C6CFCC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68105" r="69427"/>
          <a:stretch>
            <a:fillRect/>
          </a:stretch>
        </p:blipFill>
        <p:spPr>
          <a:xfrm>
            <a:off x="1085007" y="2001078"/>
            <a:ext cx="3112526" cy="2931103"/>
          </a:xfrm>
          <a:prstGeom prst="rect">
            <a:avLst/>
          </a:prstGeom>
        </p:spPr>
      </p:pic>
      <p:pic>
        <p:nvPicPr>
          <p:cNvPr id="9" name="Picture 8" descr="A page of a paper with text and diagrams&#10;&#10;AI-generated content may be incorrect.">
            <a:extLst>
              <a:ext uri="{FF2B5EF4-FFF2-40B4-BE49-F238E27FC236}">
                <a16:creationId xmlns:a16="http://schemas.microsoft.com/office/drawing/2014/main" id="{FF7B6589-EB8F-4615-70B7-C97D27870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68105" r="38839"/>
          <a:stretch>
            <a:fillRect/>
          </a:stretch>
        </p:blipFill>
        <p:spPr>
          <a:xfrm>
            <a:off x="4433918" y="1967947"/>
            <a:ext cx="3112526" cy="290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1B1997-FE33-FAA2-CEB4-3E9F48336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733" y="5773245"/>
            <a:ext cx="5207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2B5F8-C973-8AE2-ECBB-0A1DAA518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869" y="3641600"/>
            <a:ext cx="728869" cy="53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1B92A-CBC7-756D-F1C3-0958C242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358" y="4382822"/>
            <a:ext cx="728869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EFD9F-0729-9F63-CF03-2A4E33B194EE}"/>
              </a:ext>
            </a:extLst>
          </p:cNvPr>
          <p:cNvSpPr txBox="1"/>
          <p:nvPr/>
        </p:nvSpPr>
        <p:spPr>
          <a:xfrm>
            <a:off x="2938223" y="5393614"/>
            <a:ext cx="6103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Performance of GPT4o-mini with zero-shots prediction in pooled-data evaluation using primary single-cell data.</a:t>
            </a:r>
          </a:p>
        </p:txBody>
      </p:sp>
    </p:spTree>
    <p:extLst>
      <p:ext uri="{BB962C8B-B14F-4D97-AF65-F5344CB8AC3E}">
        <p14:creationId xmlns:p14="http://schemas.microsoft.com/office/powerpoint/2010/main" val="450672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6836B-1948-92C1-C5FF-BAEA95040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types of drugs&#10;&#10;AI-generated content may be incorrect.">
            <a:extLst>
              <a:ext uri="{FF2B5EF4-FFF2-40B4-BE49-F238E27FC236}">
                <a16:creationId xmlns:a16="http://schemas.microsoft.com/office/drawing/2014/main" id="{BB2389CA-33C7-8247-EA35-91A2EA90D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 b="52903"/>
          <a:stretch>
            <a:fillRect/>
          </a:stretch>
        </p:blipFill>
        <p:spPr>
          <a:xfrm>
            <a:off x="2013857" y="1086121"/>
            <a:ext cx="9324687" cy="2703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DB569-755E-2092-D215-5DA8B0B3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6" name="Picture 5" descr="A diagram of different types of drugs&#10;&#10;AI-generated content may be incorrect.">
            <a:extLst>
              <a:ext uri="{FF2B5EF4-FFF2-40B4-BE49-F238E27FC236}">
                <a16:creationId xmlns:a16="http://schemas.microsoft.com/office/drawing/2014/main" id="{BD5C5148-21A7-0056-9BD9-72E9A4018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4" b="3490"/>
          <a:stretch>
            <a:fillRect/>
          </a:stretch>
        </p:blipFill>
        <p:spPr>
          <a:xfrm>
            <a:off x="2013857" y="3614294"/>
            <a:ext cx="9541478" cy="2926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D05A1-264D-0C20-D227-C71D18F81723}"/>
              </a:ext>
            </a:extLst>
          </p:cNvPr>
          <p:cNvSpPr txBox="1"/>
          <p:nvPr/>
        </p:nvSpPr>
        <p:spPr>
          <a:xfrm>
            <a:off x="176562" y="2737131"/>
            <a:ext cx="17116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Model performance in predicting drug response using the validation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3823262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8D269-D618-F709-3700-F6BA87B05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9407D-F2E6-6FC7-6003-87483672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4" name="Picture 3" descr="A screen shot of a chart&#10;&#10;AI-generated content may be incorrect.">
            <a:extLst>
              <a:ext uri="{FF2B5EF4-FFF2-40B4-BE49-F238E27FC236}">
                <a16:creationId xmlns:a16="http://schemas.microsoft.com/office/drawing/2014/main" id="{9EDE4468-62C9-705B-E298-9E3313389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/>
          <a:stretch>
            <a:fillRect/>
          </a:stretch>
        </p:blipFill>
        <p:spPr>
          <a:xfrm>
            <a:off x="2364921" y="995634"/>
            <a:ext cx="7628165" cy="5552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DB1C8-76E4-CB50-4CC9-50065CE0F9FB}"/>
              </a:ext>
            </a:extLst>
          </p:cNvPr>
          <p:cNvSpPr txBox="1"/>
          <p:nvPr/>
        </p:nvSpPr>
        <p:spPr>
          <a:xfrm>
            <a:off x="10137569" y="2551837"/>
            <a:ext cx="20544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Summary of properties, computational efficiency, and scalability of each evaluated model.</a:t>
            </a:r>
          </a:p>
        </p:txBody>
      </p:sp>
    </p:spTree>
    <p:extLst>
      <p:ext uri="{BB962C8B-B14F-4D97-AF65-F5344CB8AC3E}">
        <p14:creationId xmlns:p14="http://schemas.microsoft.com/office/powerpoint/2010/main" val="3352664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F4C91-B372-6913-C118-5B8A7327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5808-04B8-B001-85B8-B5DF9FCC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scDrugMap</a:t>
            </a:r>
            <a:r>
              <a:rPr lang="en-US" dirty="0"/>
              <a:t>: Benchmarking Large Foundation Models for Drug Response Prediction</a:t>
            </a:r>
            <a:endParaRPr dirty="0">
              <a:sym typeface="+mn-ea"/>
            </a:endParaRPr>
          </a:p>
        </p:txBody>
      </p:sp>
      <p:pic>
        <p:nvPicPr>
          <p:cNvPr id="6" name="Picture 5" descr="A cartoon of a robot&#10;&#10;AI-generated content may be incorrect.">
            <a:extLst>
              <a:ext uri="{FF2B5EF4-FFF2-40B4-BE49-F238E27FC236}">
                <a16:creationId xmlns:a16="http://schemas.microsoft.com/office/drawing/2014/main" id="{00662FCE-D661-FDDF-871C-391A76BCE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45" y="3731686"/>
            <a:ext cx="1934817" cy="19348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91ECEC-B53C-5A1E-E732-86C80A61688B}"/>
              </a:ext>
            </a:extLst>
          </p:cNvPr>
          <p:cNvSpPr/>
          <p:nvPr/>
        </p:nvSpPr>
        <p:spPr>
          <a:xfrm>
            <a:off x="1206950" y="3842818"/>
            <a:ext cx="2385392" cy="20851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scGPT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scFoundation</a:t>
            </a:r>
            <a:endParaRPr lang="en-US" dirty="0"/>
          </a:p>
          <a:p>
            <a:pPr algn="ctr"/>
            <a:r>
              <a:rPr lang="en-US" dirty="0"/>
              <a:t>UCE</a:t>
            </a:r>
          </a:p>
          <a:p>
            <a:pPr algn="ctr"/>
            <a:r>
              <a:rPr lang="en-US" dirty="0"/>
              <a:t>STATE</a:t>
            </a:r>
          </a:p>
          <a:p>
            <a:pPr algn="ctr"/>
            <a:r>
              <a:rPr lang="en-US" dirty="0"/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57A7BF-5204-ACA6-0BD3-1A291E235808}"/>
              </a:ext>
            </a:extLst>
          </p:cNvPr>
          <p:cNvSpPr txBox="1"/>
          <p:nvPr/>
        </p:nvSpPr>
        <p:spPr>
          <a:xfrm>
            <a:off x="247769" y="4684863"/>
            <a:ext cx="55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8CB04-ABDF-8E0E-8E2B-30AF6EA61949}"/>
              </a:ext>
            </a:extLst>
          </p:cNvPr>
          <p:cNvSpPr/>
          <p:nvPr/>
        </p:nvSpPr>
        <p:spPr>
          <a:xfrm>
            <a:off x="8065793" y="3826952"/>
            <a:ext cx="2385392" cy="20851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DRMref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scDrugAtlas</a:t>
            </a:r>
            <a:endParaRPr lang="en-US" dirty="0"/>
          </a:p>
          <a:p>
            <a:pPr algn="ctr"/>
            <a:r>
              <a:rPr lang="en-US" dirty="0" err="1"/>
              <a:t>scPerturb</a:t>
            </a:r>
            <a:endParaRPr lang="en-US" dirty="0"/>
          </a:p>
          <a:p>
            <a:pPr algn="ctr"/>
            <a:r>
              <a:rPr lang="en-US" dirty="0"/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E26513-532D-E901-DBB9-C047902E18BF}"/>
              </a:ext>
            </a:extLst>
          </p:cNvPr>
          <p:cNvSpPr/>
          <p:nvPr/>
        </p:nvSpPr>
        <p:spPr>
          <a:xfrm>
            <a:off x="4520456" y="1324157"/>
            <a:ext cx="2385392" cy="20851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PubMed</a:t>
            </a:r>
          </a:p>
          <a:p>
            <a:pPr algn="ctr"/>
            <a:r>
              <a:rPr lang="en-US" dirty="0"/>
              <a:t>GitHub</a:t>
            </a:r>
          </a:p>
          <a:p>
            <a:pPr algn="ctr"/>
            <a:r>
              <a:rPr lang="en-US" dirty="0" err="1"/>
              <a:t>aXiv</a:t>
            </a:r>
            <a:endParaRPr lang="en-US" dirty="0"/>
          </a:p>
          <a:p>
            <a:pPr algn="ctr"/>
            <a:r>
              <a:rPr lang="en-US" dirty="0"/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3D989-0D60-892E-E3F2-B4DA788DF988}"/>
              </a:ext>
            </a:extLst>
          </p:cNvPr>
          <p:cNvSpPr txBox="1"/>
          <p:nvPr/>
        </p:nvSpPr>
        <p:spPr>
          <a:xfrm>
            <a:off x="10715248" y="4700729"/>
            <a:ext cx="61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773EEB-CFB8-2724-B9A1-885F963BF9A3}"/>
              </a:ext>
            </a:extLst>
          </p:cNvPr>
          <p:cNvSpPr txBox="1"/>
          <p:nvPr/>
        </p:nvSpPr>
        <p:spPr>
          <a:xfrm>
            <a:off x="3219360" y="2174135"/>
            <a:ext cx="130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70386-2E2B-362A-A814-F90D29CF2333}"/>
              </a:ext>
            </a:extLst>
          </p:cNvPr>
          <p:cNvSpPr txBox="1"/>
          <p:nvPr/>
        </p:nvSpPr>
        <p:spPr>
          <a:xfrm>
            <a:off x="7734749" y="1443404"/>
            <a:ext cx="430032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scDrug</a:t>
            </a:r>
            <a:r>
              <a:rPr lang="zh-CN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Agentic System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Self-benchmarking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Self-reasoning</a:t>
            </a:r>
            <a:endParaRPr lang="en-US" sz="2400" dirty="0">
              <a:solidFill>
                <a:schemeClr val="tx2"/>
              </a:solidFill>
            </a:endParaRP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Self-evolving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3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F58C1-6B6D-AFC0-8F67-509DC55FE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ED09-8F22-502B-881E-2927C7455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ym typeface="+mn-ea"/>
              </a:rPr>
              <a:t>DRMref</a:t>
            </a:r>
            <a:r>
              <a:rPr lang="en-US" dirty="0">
                <a:sym typeface="+mn-ea"/>
              </a:rPr>
              <a:t>: comprehensive reference map of drug resistance  mechanisms in human cancer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A4B6B-488F-7D3A-CC9C-E3E162CC34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50" b="2157"/>
          <a:stretch>
            <a:fillRect/>
          </a:stretch>
        </p:blipFill>
        <p:spPr>
          <a:xfrm>
            <a:off x="2196934" y="1052858"/>
            <a:ext cx="7742196" cy="5285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D881BC-DFE8-0C0C-4A04-A2C8213BEEA2}"/>
              </a:ext>
            </a:extLst>
          </p:cNvPr>
          <p:cNvSpPr txBox="1"/>
          <p:nvPr/>
        </p:nvSpPr>
        <p:spPr>
          <a:xfrm>
            <a:off x="10164417" y="32070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41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ym typeface="+mn-ea"/>
              </a:rPr>
              <a:t>Key Takeaways</a:t>
            </a:r>
            <a:endParaRPr lang="en-US" b="1" i="1" dirty="0">
              <a:latin typeface="Obviously Wide Bold" pitchFamily="82" charset="7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199" y="1706356"/>
            <a:ext cx="10515600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>
                <a:solidFill>
                  <a:schemeClr val="tx2"/>
                </a:solidFill>
              </a:rPr>
              <a:t>Comprehensive Data Resource:</a:t>
            </a:r>
            <a:r>
              <a:rPr lang="en-US" dirty="0">
                <a:solidFill>
                  <a:schemeClr val="tx2"/>
                </a:solidFill>
              </a:rPr>
              <a:t> Established </a:t>
            </a:r>
            <a:r>
              <a:rPr lang="en-US" b="1" dirty="0" err="1">
                <a:solidFill>
                  <a:schemeClr val="tx2"/>
                </a:solidFill>
              </a:rPr>
              <a:t>DRMref</a:t>
            </a:r>
            <a:r>
              <a:rPr lang="en-US" dirty="0">
                <a:solidFill>
                  <a:schemeClr val="tx2"/>
                </a:solidFill>
              </a:rPr>
              <a:t>, the largest single-cell cancer drug resistance reference map, covering 42 datasets and 1.6 million cells.</a:t>
            </a:r>
          </a:p>
          <a:p>
            <a:pPr algn="just"/>
            <a:r>
              <a:rPr lang="en-US" b="1" dirty="0">
                <a:solidFill>
                  <a:schemeClr val="tx2"/>
                </a:solidFill>
              </a:rPr>
              <a:t>Innovative Predictive Model:</a:t>
            </a:r>
            <a:r>
              <a:rPr lang="en-US" dirty="0">
                <a:solidFill>
                  <a:schemeClr val="tx2"/>
                </a:solidFill>
              </a:rPr>
              <a:t> Developed </a:t>
            </a:r>
            <a:r>
              <a:rPr lang="en-US" b="1" dirty="0" err="1">
                <a:solidFill>
                  <a:schemeClr val="tx2"/>
                </a:solidFill>
              </a:rPr>
              <a:t>DrugFormer</a:t>
            </a:r>
            <a:r>
              <a:rPr lang="en-US" dirty="0">
                <a:solidFill>
                  <a:schemeClr val="tx2"/>
                </a:solidFill>
              </a:rPr>
              <a:t>, a graph-enhanced transformer model that sets a new standard for single-cell drug sensitivity prediction.</a:t>
            </a:r>
          </a:p>
          <a:p>
            <a:pPr algn="just"/>
            <a:r>
              <a:rPr lang="en-US" b="1" dirty="0">
                <a:solidFill>
                  <a:schemeClr val="tx2"/>
                </a:solidFill>
              </a:rPr>
              <a:t>Systematic Benchmarking:</a:t>
            </a:r>
            <a:r>
              <a:rPr lang="en-US" dirty="0">
                <a:solidFill>
                  <a:schemeClr val="tx2"/>
                </a:solidFill>
              </a:rPr>
              <a:t> Created </a:t>
            </a:r>
            <a:r>
              <a:rPr lang="en-US" b="1" dirty="0" err="1">
                <a:solidFill>
                  <a:schemeClr val="tx2"/>
                </a:solidFill>
              </a:rPr>
              <a:t>scDrugMap</a:t>
            </a:r>
            <a:r>
              <a:rPr lang="en-US" dirty="0">
                <a:solidFill>
                  <a:schemeClr val="tx2"/>
                </a:solidFill>
              </a:rPr>
              <a:t>, a multi-dimensional benchmark to evaluate </a:t>
            </a:r>
            <a:r>
              <a:rPr lang="en-US" altLang="zh-CN" dirty="0">
                <a:solidFill>
                  <a:schemeClr val="tx2"/>
                </a:solidFill>
              </a:rPr>
              <a:t>10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large foundation models in the context of drug response.</a:t>
            </a:r>
          </a:p>
          <a:p>
            <a:pPr algn="just">
              <a:lnSpc>
                <a:spcPct val="100000"/>
              </a:lnSpc>
            </a:pPr>
            <a:r>
              <a:rPr lang="en-US" b="1" dirty="0" err="1">
                <a:solidFill>
                  <a:schemeClr val="tx2"/>
                </a:solidFill>
              </a:rPr>
              <a:t>scDrug</a:t>
            </a:r>
            <a:r>
              <a:rPr lang="zh-CN" alt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Agentic System:</a:t>
            </a:r>
            <a:r>
              <a:rPr lang="zh-CN" alt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Automated end-to-end single-cell drug response analysis system.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endParaRPr dirty="0">
              <a:sym typeface="+mn-e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0CEE9ED-0E92-CE0D-933A-627A0F66C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Comprehensive Data Resource: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Established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DRMref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the largest single-cell cancer drug resistance reference map, covering 42 datasets and 1.6 million cells.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35789-DA97-880C-814C-753AAA114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AAB23D-4BB9-2D78-2B0C-F86915A7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815" y="2895283"/>
            <a:ext cx="3944786" cy="1067434"/>
          </a:xfrm>
        </p:spPr>
        <p:txBody>
          <a:bodyPr>
            <a:normAutofit/>
          </a:bodyPr>
          <a:lstStyle/>
          <a:p>
            <a:r>
              <a:rPr lang="en-US" dirty="0"/>
              <a:t>Thanks &amp; QA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EE438-9FB4-D40F-5925-B5D67C6801C3}"/>
              </a:ext>
            </a:extLst>
          </p:cNvPr>
          <p:cNvSpPr txBox="1"/>
          <p:nvPr/>
        </p:nvSpPr>
        <p:spPr>
          <a:xfrm>
            <a:off x="8510642" y="6012388"/>
            <a:ext cx="3681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Contact: </a:t>
            </a:r>
            <a:r>
              <a:rPr lang="en-US" b="0" i="0" dirty="0" err="1">
                <a:solidFill>
                  <a:schemeClr val="tx1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wang.qing@ufl.edu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43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CF2ED-A153-06D0-1A8E-4CDC0FCED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4570-9680-A9D6-DAB5-8CFDE14A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ym typeface="+mn-ea"/>
              </a:rPr>
              <a:t>DRMref</a:t>
            </a:r>
            <a:r>
              <a:rPr lang="en-US" dirty="0">
                <a:sym typeface="+mn-ea"/>
              </a:rPr>
              <a:t>: comprehensive reference map of drug resistance  mechanisms in human cancer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A85DF-5824-7852-9716-B105767D9E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222"/>
          <a:stretch>
            <a:fillRect/>
          </a:stretch>
        </p:blipFill>
        <p:spPr>
          <a:xfrm>
            <a:off x="516835" y="1117179"/>
            <a:ext cx="7053083" cy="5509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3BA45C-E700-510A-37F0-E1DEF2CE25EC}"/>
              </a:ext>
            </a:extLst>
          </p:cNvPr>
          <p:cNvSpPr txBox="1"/>
          <p:nvPr/>
        </p:nvSpPr>
        <p:spPr>
          <a:xfrm>
            <a:off x="8335616" y="2650108"/>
            <a:ext cx="371060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42 </a:t>
            </a:r>
            <a:r>
              <a:rPr lang="en-US" sz="2400" b="1" dirty="0" err="1">
                <a:solidFill>
                  <a:schemeClr val="tx2"/>
                </a:solidFill>
              </a:rPr>
              <a:t>scRNA</a:t>
            </a:r>
            <a:r>
              <a:rPr lang="en-US" sz="2400" b="1" dirty="0">
                <a:solidFill>
                  <a:schemeClr val="tx2"/>
                </a:solidFill>
              </a:rPr>
              <a:t> datasets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30 studies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2400" b="1" dirty="0">
                <a:solidFill>
                  <a:schemeClr val="tx2"/>
                </a:solidFill>
              </a:rPr>
              <a:t>382</a:t>
            </a:r>
            <a:r>
              <a:rPr lang="en-US" sz="2400" b="1" dirty="0">
                <a:solidFill>
                  <a:schemeClr val="tx2"/>
                </a:solidFill>
              </a:rPr>
              <a:t> samples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1646974 cells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13 major cancer types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35 treatment regimens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42 drugs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1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B75D7-8FB5-DC90-FBD3-EF24C2572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8B56F-B4D9-9D2B-3EF5-47511240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96405-67D7-60BE-DB41-5299A8D6D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715" y="1219149"/>
            <a:ext cx="9310042" cy="53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9D180-F8FE-7BA8-26C4-C4956D0B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4EFC4-8C30-25E2-1AA0-782E9A2C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ECE8C-B1F6-ED58-B6AB-B9A0E463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52" r="12225" b="64182"/>
          <a:stretch>
            <a:fillRect/>
          </a:stretch>
        </p:blipFill>
        <p:spPr>
          <a:xfrm>
            <a:off x="6571753" y="2075388"/>
            <a:ext cx="5374999" cy="3465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B9CB82-0B0F-0634-1BC0-FB78644D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3" t="38893"/>
          <a:stretch>
            <a:fillRect/>
          </a:stretch>
        </p:blipFill>
        <p:spPr>
          <a:xfrm>
            <a:off x="218744" y="1104282"/>
            <a:ext cx="6638052" cy="54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E3DF-4628-B430-5416-F1FB2C44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D5BB2-7D95-B853-61B9-F464ABA9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32DC8-BD41-20FF-5211-B978E98A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934" y="1115938"/>
            <a:ext cx="8476647" cy="5443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81A47-AC8C-5677-3427-D9AF78D7B053}"/>
              </a:ext>
            </a:extLst>
          </p:cNvPr>
          <p:cNvSpPr txBox="1"/>
          <p:nvPr/>
        </p:nvSpPr>
        <p:spPr>
          <a:xfrm>
            <a:off x="365329" y="3237372"/>
            <a:ext cx="1831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Identification of resistant cell state in multiple myeloma</a:t>
            </a:r>
          </a:p>
        </p:txBody>
      </p:sp>
    </p:spTree>
    <p:extLst>
      <p:ext uri="{BB962C8B-B14F-4D97-AF65-F5344CB8AC3E}">
        <p14:creationId xmlns:p14="http://schemas.microsoft.com/office/powerpoint/2010/main" val="330523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4A69-BEFC-3BE4-180B-0B80F262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111B-1703-455D-C715-692FE3EA3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DrugFormer</a:t>
            </a:r>
            <a:r>
              <a:rPr lang="en-US" dirty="0"/>
              <a:t>: Graph‐Enhanced Language Model to Predict Drug Sensitivity</a:t>
            </a:r>
            <a:endParaRPr dirty="0"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1DB01-9697-E9D1-0BE5-6F9BCEA7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83" b="50967"/>
          <a:stretch>
            <a:fillRect/>
          </a:stretch>
        </p:blipFill>
        <p:spPr>
          <a:xfrm>
            <a:off x="2196934" y="1099930"/>
            <a:ext cx="7772400" cy="2796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D0E33-2F09-5F11-BC15-3E684DB95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874"/>
          <a:stretch>
            <a:fillRect/>
          </a:stretch>
        </p:blipFill>
        <p:spPr>
          <a:xfrm>
            <a:off x="2220406" y="3882888"/>
            <a:ext cx="7772400" cy="2682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E09D2-F7E4-F256-BF49-4E5C4091550C}"/>
              </a:ext>
            </a:extLst>
          </p:cNvPr>
          <p:cNvSpPr txBox="1"/>
          <p:nvPr/>
        </p:nvSpPr>
        <p:spPr>
          <a:xfrm>
            <a:off x="365329" y="3237372"/>
            <a:ext cx="1831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Identification of resistant cell state in multiple myeloma</a:t>
            </a:r>
          </a:p>
        </p:txBody>
      </p:sp>
    </p:spTree>
    <p:extLst>
      <p:ext uri="{BB962C8B-B14F-4D97-AF65-F5344CB8AC3E}">
        <p14:creationId xmlns:p14="http://schemas.microsoft.com/office/powerpoint/2010/main" val="10813879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UF Branding">
      <a:majorFont>
        <a:latin typeface="Obviously"/>
        <a:ea typeface=""/>
        <a:cs typeface=""/>
      </a:majorFont>
      <a:minorFont>
        <a:latin typeface="Gento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Custom 3">
      <a:dk1>
        <a:srgbClr val="333641"/>
      </a:dk1>
      <a:lt1>
        <a:srgbClr val="FEFFFF"/>
      </a:lt1>
      <a:dk2>
        <a:srgbClr val="005495"/>
      </a:dk2>
      <a:lt2>
        <a:srgbClr val="FEFFFF"/>
      </a:lt2>
      <a:accent1>
        <a:srgbClr val="005496"/>
      </a:accent1>
      <a:accent2>
        <a:srgbClr val="F37020"/>
      </a:accent2>
      <a:accent3>
        <a:srgbClr val="BA5116"/>
      </a:accent3>
      <a:accent4>
        <a:srgbClr val="162C55"/>
      </a:accent4>
      <a:accent5>
        <a:srgbClr val="692A60"/>
      </a:accent5>
      <a:accent6>
        <a:srgbClr val="D32737"/>
      </a:accent6>
      <a:hlink>
        <a:srgbClr val="005496"/>
      </a:hlink>
      <a:folHlink>
        <a:srgbClr val="005496"/>
      </a:folHlink>
    </a:clrScheme>
    <a:fontScheme name="UF Fonts">
      <a:majorFont>
        <a:latin typeface="Obviously Wide Blck"/>
        <a:ea typeface=""/>
        <a:cs typeface=""/>
      </a:majorFont>
      <a:minorFont>
        <a:latin typeface="Genton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10928</TotalTime>
  <Words>1655</Words>
  <Application>Microsoft Macintosh PowerPoint</Application>
  <PresentationFormat>Widescreen</PresentationFormat>
  <Paragraphs>226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41</vt:i4>
      </vt:variant>
    </vt:vector>
  </HeadingPairs>
  <TitlesOfParts>
    <vt:vector size="75" baseType="lpstr">
      <vt:lpstr>Gentona</vt:lpstr>
      <vt:lpstr>Gentona Book</vt:lpstr>
      <vt:lpstr>Gentona Light</vt:lpstr>
      <vt:lpstr>Gentona Light Italic</vt:lpstr>
      <vt:lpstr>Gentona Medium</vt:lpstr>
      <vt:lpstr>Gentona SemiBold</vt:lpstr>
      <vt:lpstr>Obviously Wide Bold</vt:lpstr>
      <vt:lpstr>Times New Roman Regular</vt:lpstr>
      <vt:lpstr>Aptos</vt:lpstr>
      <vt:lpstr>Arial</vt:lpstr>
      <vt:lpstr>Century Gothic</vt:lpstr>
      <vt:lpstr>Georgia</vt:lpstr>
      <vt:lpstr>Rockwell</vt:lpstr>
      <vt:lpstr>1_Office Theme</vt:lpstr>
      <vt:lpstr>2_Office Theme</vt:lpstr>
      <vt:lpstr>Custom Design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AI-Driven Paradigm for Single-Cell Drug Resistance Prediction and Evaluation</vt:lpstr>
      <vt:lpstr>Data</vt:lpstr>
      <vt:lpstr>DRMref: comprehensive reference map of drug resistance  mechanisms in human cancer</vt:lpstr>
      <vt:lpstr>DRMref: comprehensive reference map of drug resistance  mechanisms in human cancer</vt:lpstr>
      <vt:lpstr>DRMref: comprehensive reference map of drug resistance  mechanisms in human cancer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DrugFormer: Graph‐Enhanced Language Model to Predict Drug Sensitivity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scDrugMap: Benchmarking Large Foundation Models for Drug Response Prediction</vt:lpstr>
      <vt:lpstr>Key Takeaways</vt:lpstr>
      <vt:lpstr>Thanks &amp; QA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Harper, Jim W</dc:creator>
  <cp:lastModifiedBy>卿 汪</cp:lastModifiedBy>
  <cp:revision>268</cp:revision>
  <dcterms:created xsi:type="dcterms:W3CDTF">2026-01-26T20:54:28Z</dcterms:created>
  <dcterms:modified xsi:type="dcterms:W3CDTF">2026-02-24T18:37:24Z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0x0101004D202896237AE247BEACE4588E09BE58</vt:lpwstr>
  </property>
  <property fmtid="{D5CDD505-2E9C-101B-9397-08002B2CF9AE}" pid="3" name="MediaServiceImageTags">
    <vt:lpwstr/>
  </property>
  <property fmtid="{D5CDD505-2E9C-101B-9397-08002B2CF9AE}" pid="4" name="ICV">
    <vt:lpwstr>4A8147025F3D0B7F01A47669CC5C5B99_42</vt:lpwstr>
  </property>
  <property fmtid="{D5CDD505-2E9C-101B-9397-08002B2CF9AE}" pid="5" name="KSOProductBuildVer">
    <vt:lpwstr>1033-6.7.1.8828</vt:lpwstr>
  </property>
</Properties>
</file>